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21" r:id="rId3"/>
    <p:sldId id="258" r:id="rId4"/>
    <p:sldId id="302" r:id="rId5"/>
    <p:sldId id="322" r:id="rId6"/>
    <p:sldId id="303" r:id="rId7"/>
    <p:sldId id="304" r:id="rId8"/>
    <p:sldId id="305" r:id="rId9"/>
    <p:sldId id="323" r:id="rId10"/>
    <p:sldId id="306" r:id="rId11"/>
    <p:sldId id="324" r:id="rId12"/>
    <p:sldId id="325" r:id="rId13"/>
    <p:sldId id="307" r:id="rId14"/>
    <p:sldId id="308" r:id="rId15"/>
    <p:sldId id="309" r:id="rId16"/>
    <p:sldId id="326" r:id="rId17"/>
    <p:sldId id="310" r:id="rId18"/>
    <p:sldId id="311" r:id="rId19"/>
    <p:sldId id="312" r:id="rId20"/>
    <p:sldId id="327" r:id="rId21"/>
    <p:sldId id="313" r:id="rId22"/>
    <p:sldId id="314" r:id="rId23"/>
    <p:sldId id="315" r:id="rId24"/>
    <p:sldId id="316" r:id="rId25"/>
    <p:sldId id="328" r:id="rId26"/>
    <p:sldId id="330" r:id="rId27"/>
    <p:sldId id="331" r:id="rId28"/>
    <p:sldId id="329" r:id="rId29"/>
    <p:sldId id="317" r:id="rId30"/>
    <p:sldId id="332" r:id="rId31"/>
    <p:sldId id="333" r:id="rId32"/>
    <p:sldId id="334" r:id="rId33"/>
    <p:sldId id="318" r:id="rId34"/>
    <p:sldId id="319" r:id="rId35"/>
    <p:sldId id="336" r:id="rId36"/>
    <p:sldId id="320" r:id="rId37"/>
    <p:sldId id="337" r:id="rId38"/>
    <p:sldId id="33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6625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6D8D2-D61E-4A36-B68B-0FFB40AA41BA}" type="doc">
      <dgm:prSet loTypeId="urn:microsoft.com/office/officeart/2005/8/layout/arrow6" loCatId="relationship" qsTypeId="urn:microsoft.com/office/officeart/2005/8/quickstyle/simple2" qsCatId="simple" csTypeId="urn:microsoft.com/office/officeart/2005/8/colors/accent3_3" csCatId="accent3" phldr="1"/>
      <dgm:spPr/>
      <dgm:t>
        <a:bodyPr/>
        <a:lstStyle/>
        <a:p>
          <a:pPr rtl="1"/>
          <a:endParaRPr lang="he-IL"/>
        </a:p>
      </dgm:t>
    </dgm:pt>
    <dgm:pt modelId="{3AE78EB7-54D1-4AC5-8848-AA83923904F5}">
      <dgm:prSet phldrT="[Text]" custT="1"/>
      <dgm:spPr/>
      <dgm:t>
        <a:bodyPr/>
        <a:lstStyle/>
        <a:p>
          <a:pPr rtl="1"/>
          <a:r>
            <a:rPr lang="en-GB" sz="2400" dirty="0" smtClean="0"/>
            <a:t>If G-d comes with us then as soon as we do something wrong we get punished and won’t survive. </a:t>
          </a:r>
          <a:endParaRPr lang="he-IL" sz="2400" dirty="0"/>
        </a:p>
      </dgm:t>
    </dgm:pt>
    <dgm:pt modelId="{E2B1588B-6B42-4ECD-AC09-6DC2B01BDC18}" type="parTrans" cxnId="{C0B8F847-B0B4-47F0-BBAA-1D16E40ABD19}">
      <dgm:prSet/>
      <dgm:spPr/>
      <dgm:t>
        <a:bodyPr/>
        <a:lstStyle/>
        <a:p>
          <a:pPr rtl="1"/>
          <a:endParaRPr lang="he-IL"/>
        </a:p>
      </dgm:t>
    </dgm:pt>
    <dgm:pt modelId="{DED8DA0D-DA2B-45DE-8874-C3B0F617398E}" type="sibTrans" cxnId="{C0B8F847-B0B4-47F0-BBAA-1D16E40ABD19}">
      <dgm:prSet/>
      <dgm:spPr/>
      <dgm:t>
        <a:bodyPr/>
        <a:lstStyle/>
        <a:p>
          <a:pPr rtl="1"/>
          <a:endParaRPr lang="he-IL"/>
        </a:p>
      </dgm:t>
    </dgm:pt>
    <dgm:pt modelId="{25A26C3C-DC04-4550-8016-8E123AD89B8E}">
      <dgm:prSet phldrT="[Text]" custT="1"/>
      <dgm:spPr/>
      <dgm:t>
        <a:bodyPr/>
        <a:lstStyle/>
        <a:p>
          <a:pPr rtl="1"/>
          <a:r>
            <a:rPr lang="en-GB" sz="2400" dirty="0" smtClean="0"/>
            <a:t>If G-d doesn’t come with us then there is no point to our survival. </a:t>
          </a:r>
          <a:endParaRPr lang="he-IL" sz="2400" dirty="0"/>
        </a:p>
      </dgm:t>
    </dgm:pt>
    <dgm:pt modelId="{A5332DB0-B02B-49CB-A97D-4A18F93D0B69}" type="parTrans" cxnId="{8F25181A-283F-47B4-BDB0-9E11ADD8F3C6}">
      <dgm:prSet/>
      <dgm:spPr/>
      <dgm:t>
        <a:bodyPr/>
        <a:lstStyle/>
        <a:p>
          <a:pPr rtl="1"/>
          <a:endParaRPr lang="he-IL"/>
        </a:p>
      </dgm:t>
    </dgm:pt>
    <dgm:pt modelId="{19338B92-E717-4CBC-9CE0-C26C97DA0D4F}" type="sibTrans" cxnId="{8F25181A-283F-47B4-BDB0-9E11ADD8F3C6}">
      <dgm:prSet/>
      <dgm:spPr/>
      <dgm:t>
        <a:bodyPr/>
        <a:lstStyle/>
        <a:p>
          <a:pPr rtl="1"/>
          <a:endParaRPr lang="he-IL"/>
        </a:p>
      </dgm:t>
    </dgm:pt>
    <dgm:pt modelId="{A6CB77D4-A761-4A58-9F2C-792F0EC84CB5}" type="pres">
      <dgm:prSet presAssocID="{B2A6D8D2-D61E-4A36-B68B-0FFB40AA41B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F6E13CC-62D0-44CD-9198-D5DCAAD86FAB}" type="pres">
      <dgm:prSet presAssocID="{B2A6D8D2-D61E-4A36-B68B-0FFB40AA41BA}" presName="ribbon" presStyleLbl="node1" presStyleIdx="0" presStyleCnt="1"/>
      <dgm:spPr/>
    </dgm:pt>
    <dgm:pt modelId="{1F72BC05-06E8-4A06-AEF9-FADCF5FBC571}" type="pres">
      <dgm:prSet presAssocID="{B2A6D8D2-D61E-4A36-B68B-0FFB40AA41BA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EC3C8B7-6323-40F7-910A-230EC99BF80F}" type="pres">
      <dgm:prSet presAssocID="{B2A6D8D2-D61E-4A36-B68B-0FFB40AA41BA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AD54C39-4F60-4154-AA1C-93BD86BD9B39}" type="presOf" srcId="{B2A6D8D2-D61E-4A36-B68B-0FFB40AA41BA}" destId="{A6CB77D4-A761-4A58-9F2C-792F0EC84CB5}" srcOrd="0" destOrd="0" presId="urn:microsoft.com/office/officeart/2005/8/layout/arrow6"/>
    <dgm:cxn modelId="{8F25181A-283F-47B4-BDB0-9E11ADD8F3C6}" srcId="{B2A6D8D2-D61E-4A36-B68B-0FFB40AA41BA}" destId="{25A26C3C-DC04-4550-8016-8E123AD89B8E}" srcOrd="1" destOrd="0" parTransId="{A5332DB0-B02B-49CB-A97D-4A18F93D0B69}" sibTransId="{19338B92-E717-4CBC-9CE0-C26C97DA0D4F}"/>
    <dgm:cxn modelId="{35134DB2-F845-4819-A369-0B4C1FE8EC0B}" type="presOf" srcId="{25A26C3C-DC04-4550-8016-8E123AD89B8E}" destId="{AEC3C8B7-6323-40F7-910A-230EC99BF80F}" srcOrd="0" destOrd="0" presId="urn:microsoft.com/office/officeart/2005/8/layout/arrow6"/>
    <dgm:cxn modelId="{3C5206FE-9E6C-4D6D-9396-0E1E7553E2DE}" type="presOf" srcId="{3AE78EB7-54D1-4AC5-8848-AA83923904F5}" destId="{1F72BC05-06E8-4A06-AEF9-FADCF5FBC571}" srcOrd="0" destOrd="0" presId="urn:microsoft.com/office/officeart/2005/8/layout/arrow6"/>
    <dgm:cxn modelId="{C0B8F847-B0B4-47F0-BBAA-1D16E40ABD19}" srcId="{B2A6D8D2-D61E-4A36-B68B-0FFB40AA41BA}" destId="{3AE78EB7-54D1-4AC5-8848-AA83923904F5}" srcOrd="0" destOrd="0" parTransId="{E2B1588B-6B42-4ECD-AC09-6DC2B01BDC18}" sibTransId="{DED8DA0D-DA2B-45DE-8874-C3B0F617398E}"/>
    <dgm:cxn modelId="{732308BF-3CE8-4E93-86C6-73300C8BE3A2}" type="presParOf" srcId="{A6CB77D4-A761-4A58-9F2C-792F0EC84CB5}" destId="{CF6E13CC-62D0-44CD-9198-D5DCAAD86FAB}" srcOrd="0" destOrd="0" presId="urn:microsoft.com/office/officeart/2005/8/layout/arrow6"/>
    <dgm:cxn modelId="{A0DA866C-559E-41FD-BFDC-0CE3A6EE101E}" type="presParOf" srcId="{A6CB77D4-A761-4A58-9F2C-792F0EC84CB5}" destId="{1F72BC05-06E8-4A06-AEF9-FADCF5FBC571}" srcOrd="1" destOrd="0" presId="urn:microsoft.com/office/officeart/2005/8/layout/arrow6"/>
    <dgm:cxn modelId="{8343F353-E037-4FC1-9191-9925963EDC3F}" type="presParOf" srcId="{A6CB77D4-A761-4A58-9F2C-792F0EC84CB5}" destId="{AEC3C8B7-6323-40F7-910A-230EC99BF80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A0E49-B4C5-4765-864D-1ECC1DBCA72E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567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429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22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</a:t>
            </a:r>
            <a:endParaRPr lang="he-I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876800"/>
            <a:ext cx="7772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Chet Ha’Egel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068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לא:יח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Story Continues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 anchor="ctr"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וַיִּתֵּן אֶל-מֹשֶׁה כְּכַלֹּתוֹ לְדַבֵּר אִתּוֹ בְּהַר סִינַי שְׁנֵי לֻחֹת הָעֵדֻת לֻחֹת אֶבֶן כְּתֻבִים בְּאֶצְבַּע אֱלֹהִים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When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G-d had finished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giving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Moshe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the laws,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gave him the luchot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52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לב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Egel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524000"/>
            <a:ext cx="49530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3000" b="1" dirty="0" smtClean="0">
                <a:cs typeface="David" pitchFamily="34" charset="-79"/>
              </a:rPr>
              <a:t>א</a:t>
            </a:r>
            <a:r>
              <a:rPr lang="he-IL" sz="3000" dirty="0" smtClean="0">
                <a:cs typeface="David" pitchFamily="34" charset="-79"/>
              </a:rPr>
              <a:t> </a:t>
            </a:r>
            <a:r>
              <a:rPr lang="he-IL" sz="3000" b="1" dirty="0">
                <a:solidFill>
                  <a:schemeClr val="accent3"/>
                </a:solidFill>
                <a:cs typeface="David" pitchFamily="34" charset="-79"/>
              </a:rPr>
              <a:t>וַיַּרְא</a:t>
            </a:r>
            <a:r>
              <a:rPr lang="he-IL" sz="3000" dirty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he-IL" sz="3000" dirty="0">
                <a:cs typeface="David" pitchFamily="34" charset="-79"/>
              </a:rPr>
              <a:t>הָעָם כִּי-בֹשֵׁשׁ מֹשֶׁה לָרֶדֶת מִן-הָהָר וַיִּקָּהֵל הָעָם עַל-אַהֲרֹן וַיֹּאמְרוּ אֵלָיו קוּם עֲשֵׂה-לָנוּ אֱלֹהִים </a:t>
            </a:r>
            <a:r>
              <a:rPr lang="he-IL" sz="3000" b="1" dirty="0">
                <a:solidFill>
                  <a:schemeClr val="accent5"/>
                </a:solidFill>
                <a:cs typeface="David" pitchFamily="34" charset="-79"/>
              </a:rPr>
              <a:t>אֲשֶׁר יֵלְכוּ לְפָנֵינוּ</a:t>
            </a:r>
            <a:r>
              <a:rPr lang="he-IL" sz="3000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3000" dirty="0">
                <a:cs typeface="David" pitchFamily="34" charset="-79"/>
              </a:rPr>
              <a:t>כִּי-זֶה מֹשֶׁה הָאִישׁ אֲשֶׁר הֶעֱלָנוּ מֵאֶרֶץ מִצְרַיִם לֹא יָדַעְנוּ מֶה-הָיָה לוֹ. </a:t>
            </a:r>
          </a:p>
          <a:p>
            <a:pPr marL="0" indent="0" algn="r" rtl="1">
              <a:buNone/>
            </a:pPr>
            <a:r>
              <a:rPr lang="he-IL" sz="3000" b="1" dirty="0" smtClean="0">
                <a:cs typeface="David" pitchFamily="34" charset="-79"/>
              </a:rPr>
              <a:t>ב</a:t>
            </a:r>
            <a:r>
              <a:rPr lang="he-IL" sz="3000" dirty="0" smtClean="0">
                <a:cs typeface="David" pitchFamily="34" charset="-79"/>
              </a:rPr>
              <a:t> </a:t>
            </a:r>
            <a:r>
              <a:rPr lang="he-IL" sz="3000" dirty="0">
                <a:cs typeface="David" pitchFamily="34" charset="-79"/>
              </a:rPr>
              <a:t>וַיֹּאמֶר אֲלֵהֶם אַהֲרֹן </a:t>
            </a:r>
            <a:r>
              <a:rPr lang="he-IL" sz="3000" b="1" dirty="0">
                <a:solidFill>
                  <a:schemeClr val="accent4"/>
                </a:solidFill>
                <a:cs typeface="David" pitchFamily="34" charset="-79"/>
              </a:rPr>
              <a:t>פָּרְקוּ נִזְמֵי הַזָּהָב </a:t>
            </a:r>
            <a:r>
              <a:rPr lang="he-IL" sz="3000" dirty="0">
                <a:cs typeface="David" pitchFamily="34" charset="-79"/>
              </a:rPr>
              <a:t>אֲשֶׁר בְּאָזְנֵי נְשֵׁיכֶם בְּנֵיכֶם וּבְנֹתֵיכֶם וְהָבִיאוּ אֵלָי. </a:t>
            </a:r>
            <a:endParaRPr lang="en-US" sz="3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000" b="1" dirty="0" smtClean="0">
                <a:cs typeface="David" pitchFamily="34" charset="-79"/>
              </a:rPr>
              <a:t>ג</a:t>
            </a:r>
            <a:r>
              <a:rPr lang="he-IL" sz="3000" dirty="0" smtClean="0">
                <a:cs typeface="David" pitchFamily="34" charset="-79"/>
              </a:rPr>
              <a:t> </a:t>
            </a:r>
            <a:r>
              <a:rPr lang="he-IL" sz="3000" dirty="0">
                <a:cs typeface="David" pitchFamily="34" charset="-79"/>
              </a:rPr>
              <a:t>וַיִּתְפָּרְקוּ כָּל-הָעָם אֶת-נִזְמֵי הַזָּהָב אֲשֶׁר בְּאָזְנֵיהֶם וַיָּבִיאוּ אֶל-אַהֲרֹן. </a:t>
            </a:r>
            <a:endParaRPr lang="en-US" sz="3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524000"/>
            <a:ext cx="3962400" cy="1066800"/>
          </a:xfrm>
          <a:prstGeom prst="rightArrowCallout">
            <a:avLst>
              <a:gd name="adj1" fmla="val 15476"/>
              <a:gd name="adj2" fmla="val 25000"/>
              <a:gd name="adj3" fmla="val 17381"/>
              <a:gd name="adj4" fmla="val 921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understand that Moshe is taking too long to come down from the mountain.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743200"/>
            <a:ext cx="3962400" cy="1676400"/>
          </a:xfrm>
          <a:prstGeom prst="rightArrowCallout">
            <a:avLst>
              <a:gd name="adj1" fmla="val 10891"/>
              <a:gd name="adj2" fmla="val 25000"/>
              <a:gd name="adj3" fmla="val 8379"/>
              <a:gd name="adj4" fmla="val 9206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were expecting the malach to be Moshe. </a:t>
            </a:r>
          </a:p>
          <a:p>
            <a:pPr algn="ctr"/>
            <a:r>
              <a:rPr lang="en-GB" sz="2000" dirty="0" smtClean="0"/>
              <a:t>Now they need a replacement for Moshe to help them conquer Israel and so they go to Aharon. 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648200"/>
            <a:ext cx="39624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06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Aharon stalls by fundraising.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7300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לב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Egel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790700"/>
            <a:ext cx="5638800" cy="48387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וַיִּקַּח מִיָּדָם וַיָּצַר אֹתוֹ בַּחֶרֶט וַיַּעֲשֵׂהוּ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עֵגֶל מַסֵּכָה </a:t>
            </a:r>
            <a:r>
              <a:rPr lang="he-IL" dirty="0">
                <a:cs typeface="David" pitchFamily="34" charset="-79"/>
              </a:rPr>
              <a:t>וַיֹּאמְרוּ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אֵלֶּה אֱלֹהֶיךָ יִשְׂרָאֵל אֲשֶׁר הֶעֱלוּךָ מֵאֶרֶץ מִצְרָיִם.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וַיַּרְא</a:t>
            </a:r>
            <a:r>
              <a:rPr lang="he-IL" dirty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אַהֲרֹן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וַיִּבֶן מִזְבֵּחַ לְפָנָיו וַיִּקְרָא אַהֲרֹן וַיֹּאמַר חַג לַיהוָה מָחָר</a:t>
            </a:r>
            <a:r>
              <a:rPr lang="he-IL" dirty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וַיַּשְׁכִּימוּ מִמָּחֳרָת וַיַּעֲלוּ עֹלֹת וַיַּגִּשׁוּ שְׁלָמִים וַיֵּשֶׁב הָעָם לֶאֱכֹל וְשָׁתוֹ וַיָּקֻמוּ לְצַחֵק</a:t>
            </a:r>
            <a:r>
              <a:rPr lang="he-IL" dirty="0" smtClean="0">
                <a:cs typeface="David" pitchFamily="34" charset="-79"/>
              </a:rPr>
              <a:t>.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600200"/>
            <a:ext cx="32004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1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egel represents something else.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590800"/>
            <a:ext cx="32004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73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say:</a:t>
            </a:r>
          </a:p>
          <a:p>
            <a:pPr algn="ctr"/>
            <a:r>
              <a:rPr lang="en-GB" sz="2000" dirty="0" smtClean="0"/>
              <a:t>The egel represents the G-d who brought them out of Egypt.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4267200"/>
            <a:ext cx="3200400" cy="1828800"/>
          </a:xfrm>
          <a:prstGeom prst="rightArrowCallout">
            <a:avLst>
              <a:gd name="adj1" fmla="val 25000"/>
              <a:gd name="adj2" fmla="val 25000"/>
              <a:gd name="adj3" fmla="val 17674"/>
              <a:gd name="adj4" fmla="val 8255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Aharon builds a mizbeach before the egel and declares that tomorrow will be a chag to G-d.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3665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between Perakim 32 and 24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68372"/>
              </p:ext>
            </p:extLst>
          </p:nvPr>
        </p:nvGraphicFramePr>
        <p:xfrm>
          <a:off x="266700" y="1066800"/>
          <a:ext cx="8610600" cy="5198404"/>
        </p:xfrm>
        <a:graphic>
          <a:graphicData uri="http://schemas.openxmlformats.org/drawingml/2006/table">
            <a:tbl>
              <a:tblPr firstRow="1" firstCol="1" bandRow="1"/>
              <a:tblGrid>
                <a:gridCol w="5448300"/>
                <a:gridCol w="3162300"/>
              </a:tblGrid>
              <a:tr h="5198404">
                <a:tc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u="sng" dirty="0"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פרק </a:t>
                      </a:r>
                      <a:r>
                        <a:rPr lang="he-IL" sz="2000" b="1" u="sng" dirty="0" smtClean="0"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כד</a:t>
                      </a:r>
                      <a:r>
                        <a:rPr lang="en-GB" sz="2000" b="1" u="sng" dirty="0" smtClean="0"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- </a:t>
                      </a:r>
                      <a:r>
                        <a:rPr lang="he-IL" sz="2000" b="1" u="sng" dirty="0" smtClean="0"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מתן תורה</a:t>
                      </a:r>
                      <a:endParaRPr lang="en-US" sz="2000" b="1" u="sng" dirty="0">
                        <a:solidFill>
                          <a:schemeClr val="tx1"/>
                        </a:solidFill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ג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וַיָּבֹא מֹשֶׁה </a:t>
                      </a:r>
                      <a:r>
                        <a:rPr lang="he-IL" sz="2000" b="1" dirty="0">
                          <a:solidFill>
                            <a:schemeClr val="accent3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וַיְסַפֵּר לָעָם אֵת כָּל-דִּבְרֵי יְהוָה וְאֵת כָּל-הַמִּשְׁפָּטִים 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וַיַּעַן כָּל-הָעָם קוֹל אֶחָד וַיֹּאמְרוּ כָּל-הַדְּבָרִים אֲשֶׁר-דִּבֶּר יְהוָה נַעֲשֶׂה.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ד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וַיִּכְתֹּב מֹשֶׁה אֵת כָּל-דִּבְרֵי יְהוָה וַיַּשְׁכֵּם בַּבֹּקֶר </a:t>
                      </a:r>
                      <a:r>
                        <a:rPr lang="he-IL" sz="2000" b="1" dirty="0">
                          <a:solidFill>
                            <a:srgbClr val="F7964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וַיִּבֶן מִזְבֵּחַ</a:t>
                      </a:r>
                      <a:r>
                        <a:rPr lang="he-IL" sz="2000" dirty="0">
                          <a:solidFill>
                            <a:srgbClr val="F7964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תַּחַת הָהָר וּשְׁתֵּים עֶשְׂרֵה מַצֵּבָה לִשְׁנֵים עָשָׂר שִׁבְטֵי יִשְׂרָאֵל.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ה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וַיִּשְׁלַח אֶת-נַעֲרֵי בְּנֵי יִשְׂרָאֵל </a:t>
                      </a:r>
                      <a:r>
                        <a:rPr lang="he-IL" sz="2000" b="1" dirty="0">
                          <a:solidFill>
                            <a:srgbClr val="4BACC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וַיַּעֲלוּ עֹלֹת וַיִּזְבְּחוּ זְבָחִים שְׁלָמִים לַיהוָה פָּרִים.</a:t>
                      </a:r>
                      <a:r>
                        <a:rPr lang="he-IL" sz="2000" dirty="0">
                          <a:solidFill>
                            <a:srgbClr val="4BACC6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ו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וַיִּקַּח מֹשֶׁה חֲצִי הַדָּם וַיָּשֶׂם בָּאַגָּנֹת וַחֲצִי הַדָּם זָרַק עַל-הַמִּזְבֵּחַ.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ז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וַיִּקַּח סֵפֶר הַבְּרִית וַיִּקְרָא בְּאָזְנֵי הָעָם וַיֹּאמְרוּ כֹּל אֲשֶׁר-דִּבֶּר יְהוָה נַעֲשֶׂה וְנִשְׁמָע.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ח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וַיִּקַּח מֹשֶׁה אֶת-הַדָּם וַיִּזְרֹק עַל-הָעָם וַיֹּאמֶר הִנֵּה דַם-הַבְּרִית אֲשֶׁר כָּרַת יְהוָה עִמָּכֶם עַל כָּל-הַדְּבָרִים הָאֵלֶּה.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ט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וַיַּעַל מֹשֶׁה וְאַהֲרֹן נָדָב וַאֲבִיהוּא וְשִׁבְעִים מִזִּקְנֵי יִשְׂרָאֵל.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י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וַיִּרְאוּ אֵת אֱלֹהֵי יִשְׂרָאֵל וְתַחַת רַגְלָיו כְּמַעֲשֵׂה לִבְנַת הַסַּפִּיר וּכְעֶצֶם הַשָּׁמַיִם לָטֹהַר. </a:t>
                      </a: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יא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 וְאֶל-אֲצִילֵי בְּנֵי יִשְׂרָאֵל לֹא שָׁלַח יָדוֹ וַיֶּחֱזוּ אֶת-הָאֱלֹהִים </a:t>
                      </a:r>
                      <a:r>
                        <a:rPr lang="he-IL" sz="2000" b="1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וַיֹּאכְלוּ וַיִּשְׁתּוּ</a:t>
                      </a:r>
                      <a:r>
                        <a:rPr lang="he-IL" sz="2000" dirty="0">
                          <a:effectLst/>
                          <a:latin typeface="Arial"/>
                          <a:ea typeface="Calibri"/>
                          <a:cs typeface="David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u="sng" kern="1800" dirty="0"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שמות </a:t>
                      </a:r>
                      <a:r>
                        <a:rPr lang="he-IL" sz="2000" b="1" u="sng" kern="1800" dirty="0" smtClean="0"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ea typeface="Times New Roman"/>
                          <a:cs typeface="David" pitchFamily="34" charset="-79"/>
                        </a:rPr>
                        <a:t>לב - העגל</a:t>
                      </a:r>
                      <a:endParaRPr lang="en-US" sz="2000" u="sng" dirty="0">
                        <a:solidFill>
                          <a:schemeClr val="tx1"/>
                        </a:solidFill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889EC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ג</a:t>
                      </a:r>
                      <a:r>
                        <a:rPr lang="he-IL" sz="2000" dirty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וַיִּתְפָּרְקוּ כָּל-הָעָם אֶת-נִזְמֵי הַזָּהָב אֲשֶׁר בְּאָזְנֵיהֶם וַיָּבִיאוּ אֶל-אַהֲרֹן. </a:t>
                      </a:r>
                      <a:r>
                        <a:rPr lang="he-IL" sz="2000" b="1" dirty="0" smtClean="0">
                          <a:solidFill>
                            <a:srgbClr val="889EC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ד</a:t>
                      </a:r>
                      <a:r>
                        <a:rPr lang="he-IL" sz="2000" dirty="0" smtClean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וַיִּקַּח מִיָּדָם וַיָּצַר אֹתוֹ בַּחֶרֶט וַיַּעֲשֵׂהוּ עֵגֶל מַסֵּכָה וַיֹּאמְרוּ אֵלֶּה אֱלֹהֶיךָ יִשְׂרָאֵל אֲשֶׁר הֶעֱלוּךָ מֵאֶרֶץ מִצְרָיִם. </a:t>
                      </a:r>
                      <a:r>
                        <a:rPr lang="he-IL" sz="2000" b="1" dirty="0" smtClean="0">
                          <a:solidFill>
                            <a:srgbClr val="889EC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ה</a:t>
                      </a:r>
                      <a:r>
                        <a:rPr lang="he-IL" sz="2000" dirty="0" smtClean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וַיַּרְא אַהֲרֹן </a:t>
                      </a:r>
                      <a:r>
                        <a:rPr lang="he-IL" sz="2000" b="1" dirty="0">
                          <a:solidFill>
                            <a:srgbClr val="F79646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וַיִּבֶן מִזְבֵּחַ</a:t>
                      </a: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לְפָנָיו וַיִּקְרָא אַהֲרֹן וַיֹּאמַר חַג לַיהוָה מָחָר. </a:t>
                      </a:r>
                      <a:r>
                        <a:rPr lang="he-IL" sz="2000" b="1" dirty="0" smtClean="0">
                          <a:solidFill>
                            <a:srgbClr val="889EC2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ו</a:t>
                      </a:r>
                      <a:r>
                        <a:rPr lang="he-IL" sz="2000" dirty="0" smtClean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וַיַּשְׁכִּימוּ</a:t>
                      </a:r>
                      <a:r>
                        <a:rPr lang="he-IL" sz="2000" dirty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מִמָּחֳרָת</a:t>
                      </a:r>
                      <a:r>
                        <a:rPr lang="he-IL" sz="2000" dirty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b="1" dirty="0">
                          <a:solidFill>
                            <a:srgbClr val="4BACC6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וַיַּעֲלוּ עֹלֹת וַיַּגִּשׁוּ שְׁלָמִים </a:t>
                      </a:r>
                      <a:r>
                        <a:rPr lang="he-IL" sz="2000" b="1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וַיֵּשֶׁב הָעָם לֶאֱכֹל וְשָׁתוֹ</a:t>
                      </a:r>
                      <a:r>
                        <a:rPr lang="he-IL" sz="2000" dirty="0">
                          <a:solidFill>
                            <a:srgbClr val="8064A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r>
                        <a:rPr lang="he-IL" sz="2000" b="1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וַיָּקֻמוּ לְצַחֵק.</a:t>
                      </a:r>
                      <a:r>
                        <a:rPr lang="he-IL" sz="2000" dirty="0">
                          <a:solidFill>
                            <a:schemeClr val="accent2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endParaRPr lang="en-US" sz="20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314B77"/>
                          </a:solidFill>
                          <a:effectLst/>
                          <a:latin typeface="Arial"/>
                          <a:ea typeface="Times New Roman"/>
                          <a:cs typeface="David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6265204"/>
            <a:ext cx="883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ea typeface="Times New Roman" pitchFamily="18" charset="0"/>
                <a:cs typeface="Arial" pitchFamily="34" charset="0"/>
              </a:rPr>
              <a:t>Moshe teaches</a:t>
            </a:r>
            <a:r>
              <a:rPr kumimoji="0" lang="en-GB" sz="2400" b="1" i="0" u="none" strike="noStrike" cap="none" normalizeH="0" dirty="0" smtClean="0">
                <a:ln>
                  <a:noFill/>
                </a:ln>
                <a:solidFill>
                  <a:schemeClr val="accent3"/>
                </a:solidFill>
                <a:effectLst/>
                <a:ea typeface="Times New Roman" pitchFamily="18" charset="0"/>
                <a:cs typeface="Arial" pitchFamily="34" charset="0"/>
              </a:rPr>
              <a:t> and then has a kiddush, Aharon just has </a:t>
            </a:r>
            <a:r>
              <a:rPr lang="en-GB" sz="2400" b="1" dirty="0" smtClean="0">
                <a:solidFill>
                  <a:schemeClr val="accent3"/>
                </a:solidFill>
                <a:ea typeface="Times New Roman" pitchFamily="18" charset="0"/>
                <a:cs typeface="Arial" pitchFamily="34" charset="0"/>
              </a:rPr>
              <a:t>a kiddush.</a:t>
            </a:r>
          </a:p>
        </p:txBody>
      </p:sp>
    </p:spTree>
    <p:extLst>
      <p:ext uri="{BB962C8B-B14F-4D97-AF65-F5344CB8AC3E}">
        <p14:creationId xmlns:p14="http://schemas.microsoft.com/office/powerpoint/2010/main" val="308501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after </a:t>
            </a:r>
            <a:r>
              <a:rPr lang="he-IL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David"/>
              </a:rPr>
              <a:t>וַיָּקֻמוּ 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David"/>
              </a:rPr>
              <a:t>לְצַחֵק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David"/>
              </a:rPr>
              <a:t>…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4200" b="1" dirty="0">
                <a:latin typeface="David" pitchFamily="34" charset="-79"/>
                <a:ea typeface="Times New Roman"/>
                <a:cs typeface="David" pitchFamily="34" charset="-79"/>
              </a:rPr>
              <a:t>ז</a:t>
            </a:r>
            <a:r>
              <a:rPr lang="he-IL" sz="4200" dirty="0">
                <a:latin typeface="Arial"/>
                <a:ea typeface="Times New Roman"/>
                <a:cs typeface="David"/>
              </a:rPr>
              <a:t> וַיְדַבֵּר יְהוָה אֶל-מֹשֶׁה לֶךְ-רֵד כִּי שִׁחֵת עַמְּךָ אֲשֶׁר הֶעֱלֵיתָ מֵאֶרֶץ מִצְרָיִם. </a:t>
            </a:r>
            <a:endParaRPr lang="he-IL" sz="4200" dirty="0" smtClean="0">
              <a:latin typeface="Arial"/>
              <a:ea typeface="Times New Roman"/>
              <a:cs typeface="David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endParaRPr lang="he-IL" sz="4200" dirty="0" smtClean="0">
              <a:latin typeface="Arial"/>
              <a:ea typeface="Times New Roman"/>
              <a:cs typeface="David"/>
            </a:endParaRPr>
          </a:p>
          <a:p>
            <a:pPr>
              <a:lnSpc>
                <a:spcPct val="110000"/>
              </a:lnSpc>
            </a:pPr>
            <a:r>
              <a:rPr lang="en-GB" sz="3600" b="1" dirty="0" smtClean="0">
                <a:solidFill>
                  <a:schemeClr val="accent6"/>
                </a:solidFill>
                <a:ea typeface="Calibri"/>
                <a:cs typeface="David"/>
              </a:rPr>
              <a:t>The people’s behaviour is more Egyptian than Jewish. G-d is hoping for an extreme makeover.</a:t>
            </a:r>
          </a:p>
          <a:p>
            <a:pPr>
              <a:lnSpc>
                <a:spcPct val="110000"/>
              </a:lnSpc>
            </a:pPr>
            <a:r>
              <a:rPr lang="en-GB" sz="3600" b="1" dirty="0" smtClean="0">
                <a:solidFill>
                  <a:schemeClr val="accent4"/>
                </a:solidFill>
                <a:ea typeface="Calibri"/>
                <a:cs typeface="David"/>
              </a:rPr>
              <a:t>It is hard to strike the right balance between having an intermediary in order to relate to G-d, and making the intermediary into god which is quintessential idol worship.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74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לב:יז-כה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Next Chronologically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0"/>
            <a:ext cx="4724400" cy="5105400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600" b="1" dirty="0" smtClean="0">
                <a:latin typeface="Calibri" pitchFamily="34" charset="0"/>
                <a:ea typeface="Times New Roman"/>
              </a:rPr>
              <a:t>יז</a:t>
            </a:r>
            <a:r>
              <a:rPr lang="he-IL" sz="2600" dirty="0" smtClean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600" b="1" dirty="0">
                <a:solidFill>
                  <a:schemeClr val="accent6"/>
                </a:solidFill>
                <a:latin typeface="Calibri" pitchFamily="34" charset="0"/>
                <a:ea typeface="Times New Roman"/>
                <a:cs typeface="David"/>
              </a:rPr>
              <a:t>וַיִּשְׁמַע יְהוֹשֻׁעַ אֶת-קוֹל הָעָם בְּרֵעֹה וַיֹּאמֶר אֶל-מֹשֶׁה קוֹל מִלְחָמָה בַּמַּחֲנֶה. </a:t>
            </a:r>
            <a:endParaRPr lang="en-US" sz="2600" b="1" dirty="0">
              <a:solidFill>
                <a:schemeClr val="accent6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600" b="1" dirty="0" smtClean="0">
                <a:latin typeface="Calibri" pitchFamily="34" charset="0"/>
                <a:ea typeface="Times New Roman"/>
              </a:rPr>
              <a:t>יח</a:t>
            </a:r>
            <a:r>
              <a:rPr lang="he-IL" sz="2600" dirty="0" smtClean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600" b="1" dirty="0">
                <a:solidFill>
                  <a:schemeClr val="accent5"/>
                </a:solidFill>
                <a:latin typeface="Calibri" pitchFamily="34" charset="0"/>
                <a:ea typeface="Times New Roman"/>
                <a:cs typeface="David"/>
              </a:rPr>
              <a:t>וַיֹּאמֶר אֵין קוֹל עֲנוֹת גְּבוּרָה וְאֵין קוֹל עֲנוֹת חֲלוּשָׁה קוֹל עַנּוֹת אָנֹכִי שֹׁמֵעַ. </a:t>
            </a:r>
            <a:endParaRPr lang="en-US" sz="2600" b="1" dirty="0">
              <a:solidFill>
                <a:schemeClr val="accent5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600" b="1" dirty="0" smtClean="0">
                <a:latin typeface="Calibri" pitchFamily="34" charset="0"/>
                <a:ea typeface="Times New Roman"/>
              </a:rPr>
              <a:t>יט</a:t>
            </a:r>
            <a:r>
              <a:rPr lang="he-IL" sz="2600" dirty="0" smtClean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600" dirty="0">
                <a:latin typeface="Calibri" pitchFamily="34" charset="0"/>
                <a:ea typeface="Times New Roman"/>
                <a:cs typeface="David"/>
              </a:rPr>
              <a:t>וַיְהִי כַּאֲשֶׁר קָרַב אֶל-הַמַּחֲנֶה </a:t>
            </a:r>
            <a:r>
              <a:rPr lang="he-IL" sz="2600" b="1" dirty="0">
                <a:solidFill>
                  <a:schemeClr val="accent4"/>
                </a:solidFill>
                <a:latin typeface="Calibri" pitchFamily="34" charset="0"/>
                <a:ea typeface="Times New Roman"/>
                <a:cs typeface="David"/>
              </a:rPr>
              <a:t>וַיַּרְא אֶת-הָעֵגֶל וּמְחֹלֹת וַיִּחַר-אַף מֹשֶׁה וַיַּשְׁלֵךְ מִיָּדָו אֶת-הַלֻּחֹת וַיְשַׁבֵּר אֹתָם תַּחַת הָהָר. </a:t>
            </a:r>
            <a:endParaRPr lang="en-US" sz="2600" b="1" dirty="0">
              <a:solidFill>
                <a:schemeClr val="accent4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600" b="1" dirty="0" smtClean="0">
                <a:latin typeface="Calibri" pitchFamily="34" charset="0"/>
                <a:ea typeface="Times New Roman"/>
              </a:rPr>
              <a:t>כ</a:t>
            </a:r>
            <a:r>
              <a:rPr lang="he-IL" sz="2600" dirty="0" smtClean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600" b="1" dirty="0">
                <a:solidFill>
                  <a:schemeClr val="accent3"/>
                </a:solidFill>
                <a:latin typeface="Calibri" pitchFamily="34" charset="0"/>
                <a:ea typeface="Times New Roman"/>
                <a:cs typeface="David"/>
              </a:rPr>
              <a:t>וַיִּקַּח אֶת-הָעֵגֶל אֲשֶׁר עָשׂוּ וַיִּשְׂרֹף בָּאֵשׁ וַיִּטְחַן עַד אֲשֶׁר-דָּק וַיִּזֶר עַל-פְּנֵי הַמַּיִם וַיַּשְׁקְ אֶת-בְּנֵי יִשְׂרָאֵל. </a:t>
            </a:r>
            <a:endParaRPr lang="en-US" sz="2600" b="1" dirty="0">
              <a:solidFill>
                <a:schemeClr val="accent3"/>
              </a:solidFill>
              <a:latin typeface="Calibri" pitchFamily="34" charset="0"/>
              <a:ea typeface="Calibri"/>
              <a:cs typeface="Arial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59870" y="1600200"/>
            <a:ext cx="4054929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10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Yehoshua hears the voices of the people. To him, a general, it sounds like a war.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59869" y="2667000"/>
            <a:ext cx="405493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10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says it is just noise, rather than the calls of defeat.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59869" y="3505200"/>
            <a:ext cx="4054930" cy="1828800"/>
          </a:xfrm>
          <a:prstGeom prst="rightArrowCallout">
            <a:avLst>
              <a:gd name="adj1" fmla="val 25000"/>
              <a:gd name="adj2" fmla="val 25000"/>
              <a:gd name="adj3" fmla="val 16666"/>
              <a:gd name="adj4" fmla="val 8912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It is the noise of being wild. G-d has tried to take Egypt out of the Jews for the past two months. Moshe, seeing the dancing, gets angry and breaks the luchot.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59870" y="5410200"/>
            <a:ext cx="4054929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74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Similar to laws of Sotah. </a:t>
            </a:r>
          </a:p>
          <a:p>
            <a:pPr algn="ctr"/>
            <a:r>
              <a:rPr lang="en-GB" sz="2000" dirty="0" smtClean="0"/>
              <a:t>This is a test of whether the people are breaking the covenant or being loyal.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11269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לב:יז-כה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Next Chronologically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600200"/>
            <a:ext cx="4038600" cy="5105400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200" b="1" dirty="0" smtClean="0">
                <a:latin typeface="David" pitchFamily="34" charset="-79"/>
                <a:ea typeface="Times New Roman"/>
                <a:cs typeface="David" pitchFamily="34" charset="-79"/>
              </a:rPr>
              <a:t>כא</a:t>
            </a:r>
            <a:r>
              <a:rPr lang="he-IL" sz="2200" dirty="0" smtClean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200" b="1" dirty="0">
                <a:solidFill>
                  <a:schemeClr val="accent6"/>
                </a:solidFill>
                <a:latin typeface="Calibri" pitchFamily="34" charset="0"/>
                <a:ea typeface="Times New Roman"/>
                <a:cs typeface="David"/>
              </a:rPr>
              <a:t>וַיֹּאמֶר מֹשֶׁה אֶל-אַהֲרֹן מֶה-עָשָׂה לְךָ הָעָם הַזֶּה כִּי-הֵבֵאתָ עָלָיו חֲטָאָה גְדֹלָה.</a:t>
            </a:r>
            <a:endParaRPr lang="en-US" sz="2200" b="1" dirty="0">
              <a:solidFill>
                <a:schemeClr val="accent6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200" b="1" dirty="0" smtClean="0">
                <a:latin typeface="David" pitchFamily="34" charset="-79"/>
                <a:ea typeface="Times New Roman"/>
                <a:cs typeface="David" pitchFamily="34" charset="-79"/>
              </a:rPr>
              <a:t>כב</a:t>
            </a:r>
            <a:r>
              <a:rPr lang="he-IL" sz="2200" b="1" dirty="0" smtClean="0">
                <a:solidFill>
                  <a:schemeClr val="accent5"/>
                </a:solidFill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200" b="1" dirty="0">
                <a:solidFill>
                  <a:schemeClr val="accent5"/>
                </a:solidFill>
                <a:latin typeface="Calibri" pitchFamily="34" charset="0"/>
                <a:ea typeface="Times New Roman"/>
                <a:cs typeface="David"/>
              </a:rPr>
              <a:t>וַיֹּאמֶר אַהֲרֹן אַל-יִחַר אַף אֲדֹנִי אַתָּה יָדַעְתָּ אֶת-הָעָם כִּי בְרָע הוּא. </a:t>
            </a:r>
            <a:endParaRPr lang="en-US" sz="2200" b="1" dirty="0">
              <a:solidFill>
                <a:schemeClr val="accent5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200" b="1" dirty="0" smtClean="0">
                <a:latin typeface="David" pitchFamily="34" charset="-79"/>
                <a:ea typeface="Times New Roman"/>
                <a:cs typeface="David" pitchFamily="34" charset="-79"/>
              </a:rPr>
              <a:t>כג</a:t>
            </a:r>
            <a:r>
              <a:rPr lang="he-IL" sz="2200" dirty="0" smtClean="0">
                <a:latin typeface="David" pitchFamily="34" charset="-79"/>
                <a:ea typeface="Times New Roman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latin typeface="Calibri" pitchFamily="34" charset="0"/>
                <a:ea typeface="Times New Roman"/>
                <a:cs typeface="David"/>
              </a:rPr>
              <a:t>וַיֹּאמְרוּ לִי עֲשֵׂה-לָנוּ אֱלֹהִים אֲשֶׁר יֵלְכוּ לְפָנֵינוּ כִּי-זֶה מֹשֶׁה הָאִישׁ אֲשֶׁר הֶעֱלָנוּ מֵאֶרֶץ מִצְרַיִם לֹא יָדַעְנוּ מֶה-הָיָה לוֹ. </a:t>
            </a:r>
            <a:endParaRPr lang="en-US" sz="2200" b="1" dirty="0">
              <a:solidFill>
                <a:schemeClr val="accent4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200" b="1" dirty="0" smtClean="0">
                <a:latin typeface="David" pitchFamily="34" charset="-79"/>
                <a:ea typeface="Times New Roman"/>
                <a:cs typeface="David" pitchFamily="34" charset="-79"/>
              </a:rPr>
              <a:t>כד</a:t>
            </a:r>
            <a:r>
              <a:rPr lang="he-IL" sz="2200" dirty="0" smtClean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200" b="1" dirty="0">
                <a:solidFill>
                  <a:schemeClr val="accent4"/>
                </a:solidFill>
                <a:latin typeface="Calibri" pitchFamily="34" charset="0"/>
                <a:ea typeface="Times New Roman"/>
                <a:cs typeface="David"/>
              </a:rPr>
              <a:t>וָאֹמַר לָהֶם לְמִי זָהָב הִתְפָּרָקוּ וַיִּתְּנוּ-לִי וָאַשְׁלִכֵהוּ בָאֵשׁ וַיֵּצֵא הָעֵגֶל הַזֶּה. </a:t>
            </a:r>
            <a:endParaRPr lang="en-US" sz="2200" b="1" dirty="0">
              <a:solidFill>
                <a:schemeClr val="accent4"/>
              </a:solidFill>
              <a:latin typeface="Calibri" pitchFamily="34" charset="0"/>
              <a:ea typeface="Calibri"/>
              <a:cs typeface="Arial"/>
            </a:endParaRPr>
          </a:p>
          <a:p>
            <a:pPr marL="0" indent="0" algn="just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200" b="1" dirty="0">
                <a:latin typeface="David" pitchFamily="34" charset="-79"/>
                <a:ea typeface="Times New Roman"/>
                <a:cs typeface="David" pitchFamily="34" charset="-79"/>
              </a:rPr>
              <a:t>כה</a:t>
            </a:r>
            <a:r>
              <a:rPr lang="he-IL" sz="2200" dirty="0">
                <a:latin typeface="Calibri" pitchFamily="34" charset="0"/>
                <a:ea typeface="Times New Roman"/>
                <a:cs typeface="David"/>
              </a:rPr>
              <a:t> </a:t>
            </a:r>
            <a:r>
              <a:rPr lang="he-IL" sz="2200" b="1" dirty="0">
                <a:solidFill>
                  <a:schemeClr val="accent3"/>
                </a:solidFill>
                <a:latin typeface="Calibri" pitchFamily="34" charset="0"/>
                <a:ea typeface="Times New Roman"/>
                <a:cs typeface="David"/>
              </a:rPr>
              <a:t>וַיַּרְא מֹשֶׁה אֶת-הָעָם כִּי פָרֻעַ הוּא כִּי-פְרָעֹה אַהֲרֹן לְשִׁמְצָה בְּקָמֵיהֶם. </a:t>
            </a:r>
            <a:endParaRPr lang="en-US" sz="2200" b="1" dirty="0">
              <a:solidFill>
                <a:schemeClr val="accent3"/>
              </a:solidFill>
              <a:latin typeface="Calibri" pitchFamily="34" charset="0"/>
              <a:ea typeface="Calibri"/>
              <a:cs typeface="Arial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14300" y="1600200"/>
            <a:ext cx="4686300" cy="2209800"/>
          </a:xfrm>
          <a:prstGeom prst="rightArrowCallout">
            <a:avLst>
              <a:gd name="adj1" fmla="val 13333"/>
              <a:gd name="adj2" fmla="val 25000"/>
              <a:gd name="adj3" fmla="val 9626"/>
              <a:gd name="adj4" fmla="val 9373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asks Aharon, “What did the people do to you that caused you to bring this sin upon them?”</a:t>
            </a:r>
          </a:p>
          <a:p>
            <a:pPr algn="ctr"/>
            <a:r>
              <a:rPr lang="en-GB" sz="2000" dirty="0" smtClean="0"/>
              <a:t>Moshe is complaining about the party, not the egel. </a:t>
            </a:r>
          </a:p>
          <a:p>
            <a:pPr algn="ctr"/>
            <a:r>
              <a:rPr lang="en-GB" sz="2000" dirty="0" smtClean="0"/>
              <a:t>It was at the party the egel became a god and a magic symbol.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14300" y="3886200"/>
            <a:ext cx="46863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393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Aharon tells Moshe not to get angry. The people are bad and Moshe knows it.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14300" y="4876800"/>
            <a:ext cx="46863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97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Explanation of what caused Aharon to act the way he did.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14300" y="5791200"/>
            <a:ext cx="46863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30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sees that the people are wild, Egyptian, caused by Aharon.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42432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an Egel?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19600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כד:י</a:t>
            </a: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וַיִּרְאוּ אֵת אֱלֹהֵי יִשְׂרָאֵל וְתַחַת רַגְלָיו כְּמַעֲשֵׂה לִבְנַת הַסַּפִּיר וּכְעֶצֶם הַשָּׁמַיִם לָטֹהַר. </a:t>
            </a:r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u="sng" dirty="0" smtClean="0">
                <a:cs typeface="David" pitchFamily="34" charset="-79"/>
              </a:rPr>
              <a:t>יחזקאל </a:t>
            </a:r>
            <a:r>
              <a:rPr lang="he-IL" b="1" u="sng" dirty="0">
                <a:cs typeface="David" pitchFamily="34" charset="-79"/>
              </a:rPr>
              <a:t>א</a:t>
            </a:r>
            <a:endParaRPr lang="en-US" u="sng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ה</a:t>
            </a:r>
            <a:r>
              <a:rPr lang="he-IL" dirty="0">
                <a:cs typeface="David" pitchFamily="34" charset="-79"/>
              </a:rPr>
              <a:t> וּמִתּוֹכָהּ דְּמוּת אַרְבַּע חַיּוֹת וְזֶה מַרְאֵיהֶן דְּמוּת אָדָם לָהֵנָּה. </a:t>
            </a: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וְאַרְבָּעָה פָנִים לְאֶחָת וְאַרְבַּע כְּנָפַיִם לְאַחַת לָהֶם. </a:t>
            </a:r>
            <a:r>
              <a:rPr lang="he-IL" b="1" dirty="0">
                <a:cs typeface="David" pitchFamily="34" charset="-79"/>
              </a:rPr>
              <a:t>ז</a:t>
            </a:r>
            <a:r>
              <a:rPr lang="he-IL" dirty="0">
                <a:cs typeface="David" pitchFamily="34" charset="-79"/>
              </a:rPr>
              <a:t> וְרַגְלֵיהֶם רֶגֶל יְשָׁרָה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וְכַף רַגְלֵיהֶם כְּכַף רֶגֶל עֵגֶל</a:t>
            </a:r>
            <a:r>
              <a:rPr lang="he-IL" dirty="0">
                <a:cs typeface="David" pitchFamily="34" charset="-79"/>
              </a:rPr>
              <a:t> וְנֹצְצִים כְּעֵין נְחֹשֶׁת קָלָל. </a:t>
            </a:r>
            <a:r>
              <a:rPr lang="he-IL" b="1" dirty="0">
                <a:cs typeface="David" pitchFamily="34" charset="-79"/>
              </a:rPr>
              <a:t>ח</a:t>
            </a:r>
            <a:r>
              <a:rPr lang="he-IL" dirty="0">
                <a:cs typeface="David" pitchFamily="34" charset="-79"/>
              </a:rPr>
              <a:t> וִידֵי אָדָם מִתַּחַת כַּנְפֵיהֶם עַל אַרְבַּעַת רִבְעֵיהֶם וּפְנֵיהֶם וְכַנְפֵיהֶם לְאַרְבַּעְתָּם. </a:t>
            </a:r>
            <a:r>
              <a:rPr lang="he-IL" b="1" dirty="0">
                <a:cs typeface="David" pitchFamily="34" charset="-79"/>
              </a:rPr>
              <a:t>ט</a:t>
            </a:r>
            <a:r>
              <a:rPr lang="he-IL" dirty="0">
                <a:cs typeface="David" pitchFamily="34" charset="-79"/>
              </a:rPr>
              <a:t> חֹבְרֹת אִשָּׁה אֶל-אֲחוֹתָהּ כַּנְפֵיהֶם לֹא-יִסַּבּוּ בְלֶכְתָּן אִישׁ אֶל-עֵבֶר פָּנָיו יֵלֵכוּ. </a:t>
            </a: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וּדְמוּת פְּנֵיהֶם פְּנֵי אָדָם וּפְנֵי אַרְיֵה אֶל-הַיָּמִין לְאַרְבַּעְתָּם וּפְנֵי-שׁוֹר מֵהַשְּׂמֹאול לְאַרְבַּעְתָּן וּפְנֵי-נֶשֶׁר לְאַרְבַּעְתָּן.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28700" y="2451100"/>
            <a:ext cx="70866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see G-d but see what He wears or drives.</a:t>
            </a:r>
            <a:endParaRPr lang="he-IL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6019800"/>
            <a:ext cx="83058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bottom of G-d’s chariot is like the foot of the egel. </a:t>
            </a:r>
          </a:p>
          <a:p>
            <a:pPr algn="ctr"/>
            <a:r>
              <a:rPr lang="en-GB" sz="2000" dirty="0" smtClean="0"/>
              <a:t>Maybe that is what they saw at Har Sinai.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86141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לב:כו-כז</a:t>
            </a:r>
            <a:endParaRPr lang="he-IL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כו</a:t>
            </a:r>
            <a:r>
              <a:rPr lang="he-IL" dirty="0">
                <a:cs typeface="David" pitchFamily="34" charset="-79"/>
              </a:rPr>
              <a:t> וַיַּעֲמֹד מֹשֶׁה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בְּשַׁעַר הַמַּחֲנֶה </a:t>
            </a:r>
            <a:r>
              <a:rPr lang="he-IL" dirty="0">
                <a:cs typeface="David" pitchFamily="34" charset="-79"/>
              </a:rPr>
              <a:t>וַיֹּאמֶר מִי לַיהוָה אֵלָי וַיֵּאָסְפוּ אֵלָיו כָּל-בְּנֵי לֵוִי. </a:t>
            </a: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לָהֶם כֹּה-אָמַר יְהוָה אֱלֹהֵי יִשְׂרָאֵל שִׂימוּ אִישׁ-חַרְבּוֹ עַל-יְרֵכוֹ עִבְרוּ וָשׁוּבוּ מִשַּׁעַר לָשַׁעַר בַּמַּחֲנֶה </a:t>
            </a:r>
            <a:r>
              <a:rPr lang="he-IL" b="1" dirty="0">
                <a:solidFill>
                  <a:schemeClr val="tx2"/>
                </a:solidFill>
                <a:cs typeface="David" pitchFamily="34" charset="-79"/>
              </a:rPr>
              <a:t>וְהִרְגוּ אִישׁ-אֶת-אָחִיו וְאִישׁ אֶת-רֵעֵהוּ וְאִישׁ אֶת-קְרֹבוֹ. </a:t>
            </a:r>
            <a:endParaRPr lang="en-US" b="1" dirty="0">
              <a:solidFill>
                <a:schemeClr val="tx2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8600" y="1524000"/>
            <a:ext cx="25908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09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gate is where people are judged.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4572000"/>
            <a:ext cx="25908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15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need to be punished even if they are relatives. 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9100" y="2743200"/>
            <a:ext cx="8305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They </a:t>
            </a:r>
            <a:r>
              <a:rPr lang="en-GB" sz="2400" b="1" dirty="0">
                <a:solidFill>
                  <a:schemeClr val="accent3"/>
                </a:solidFill>
                <a:cs typeface="David" pitchFamily="34" charset="-79"/>
              </a:rPr>
              <a:t>need to work out who are the ringleaders and who are the followers</a:t>
            </a:r>
            <a:r>
              <a:rPr lang="en-GB" sz="2400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  <a:endParaRPr lang="he-IL" sz="2400" b="1" dirty="0">
              <a:solidFill>
                <a:schemeClr val="accent3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928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לב:ז-טו</a:t>
            </a:r>
            <a:endParaRPr lang="he-IL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990600"/>
            <a:ext cx="6553200" cy="1828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וַיְדַבֵּר יְהוָה אֶל-מֹשֶׁה לֶךְ-רֵד כִּי שִׁחֵת עַמְּ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ךָ</a:t>
            </a:r>
            <a:r>
              <a:rPr lang="he-IL" sz="2000" dirty="0">
                <a:cs typeface="David" pitchFamily="34" charset="-79"/>
              </a:rPr>
              <a:t> אֲשֶׁר הֶעֱלֵי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תָ</a:t>
            </a:r>
            <a:r>
              <a:rPr lang="he-IL" sz="2000" dirty="0">
                <a:cs typeface="David" pitchFamily="34" charset="-79"/>
              </a:rPr>
              <a:t> מֵאֶרֶץ מִצְרָיִם.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סָרוּ מַהֵר מִן-הַדֶּרֶךְ אֲשֶׁר צִוִּיתִם עָשׂוּ לָהֶם עֵגֶל מַסֵּכָה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וַיִּשְׁתַּחֲווּ-לוֹ וַיִּזְבְּחוּ-לוֹ וַיֹּאמְרוּ אֵלֶּה אֱלֹהֶיךָ יִשְׂרָאֵל אֲשֶׁר הֶעֱלוּךָ מֵאֶרֶץ מִצְרָיִם.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רָאִיתִי</a:t>
            </a:r>
            <a:r>
              <a:rPr lang="he-IL" sz="2000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אֶת-הָעָם הַזֶּה וְהִנֵּה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עַם-קְשֵׁה-עֹרֶף הוּא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27000" y="1066800"/>
            <a:ext cx="2540000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97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didn’t pray to G-d, they prayed to the egel.</a:t>
            </a:r>
            <a:endParaRPr lang="he-IL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743200"/>
            <a:ext cx="8839200" cy="43704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sz="2000" b="1" dirty="0">
                <a:solidFill>
                  <a:schemeClr val="accent4"/>
                </a:solidFill>
                <a:cs typeface="David" pitchFamily="34" charset="-79"/>
              </a:rPr>
              <a:t>reaches the conclusion that </a:t>
            </a: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the people are stiff-necked </a:t>
            </a:r>
            <a:r>
              <a:rPr lang="en-GB" sz="2000" b="1" dirty="0">
                <a:solidFill>
                  <a:schemeClr val="accent4"/>
                </a:solidFill>
                <a:cs typeface="David" pitchFamily="34" charset="-79"/>
              </a:rPr>
              <a:t>and can’t change direction</a:t>
            </a: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can't bring us to </a:t>
            </a: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Eretz Yisrael  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until we learn to be His people. The goal is to represent Gd. </a:t>
            </a:r>
            <a:endParaRPr lang="en-GB" sz="20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G-d is waiting to see how they react without Moshe. This </a:t>
            </a:r>
            <a:r>
              <a:rPr lang="en-GB" sz="2000" b="1" dirty="0">
                <a:solidFill>
                  <a:schemeClr val="accent3"/>
                </a:solidFill>
                <a:cs typeface="David" pitchFamily="34" charset="-79"/>
              </a:rPr>
              <a:t>proves to </a:t>
            </a: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G-d </a:t>
            </a:r>
            <a:r>
              <a:rPr lang="en-GB" sz="2000" b="1" dirty="0">
                <a:solidFill>
                  <a:schemeClr val="accent3"/>
                </a:solidFill>
                <a:cs typeface="David" pitchFamily="34" charset="-79"/>
              </a:rPr>
              <a:t>that they're not ready to be his people. </a:t>
            </a:r>
            <a:endParaRPr lang="en-GB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Maybe 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people like Moshe are ready – Shevet Levi. </a:t>
            </a:r>
            <a:endParaRPr lang="en-GB" sz="20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In reality, </a:t>
            </a:r>
            <a:r>
              <a:rPr lang="en-GB" sz="2000" b="1" dirty="0">
                <a:solidFill>
                  <a:schemeClr val="accent3"/>
                </a:solidFill>
                <a:cs typeface="David" pitchFamily="34" charset="-79"/>
              </a:rPr>
              <a:t>not everyone can be perfect and so </a:t>
            </a: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G-d </a:t>
            </a:r>
            <a:r>
              <a:rPr lang="en-GB" sz="2000" b="1" dirty="0">
                <a:solidFill>
                  <a:schemeClr val="accent3"/>
                </a:solidFill>
                <a:cs typeface="David" pitchFamily="34" charset="-79"/>
              </a:rPr>
              <a:t>needs to renegotiate the contract for normal human beings. </a:t>
            </a:r>
            <a:endParaRPr lang="en-GB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Brit 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Sinai has to go through a </a:t>
            </a: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change in which the contract becomes more forgiving.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G-d's </a:t>
            </a:r>
            <a:r>
              <a:rPr lang="en-GB" sz="2000" b="1" dirty="0">
                <a:solidFill>
                  <a:schemeClr val="accent3"/>
                </a:solidFill>
                <a:cs typeface="David" pitchFamily="34" charset="-79"/>
              </a:rPr>
              <a:t>nation is not perfect, but is striving to be </a:t>
            </a: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perfect. When </a:t>
            </a:r>
            <a:r>
              <a:rPr lang="en-GB" sz="2000" b="1" dirty="0">
                <a:solidFill>
                  <a:schemeClr val="accent3"/>
                </a:solidFill>
                <a:cs typeface="David" pitchFamily="34" charset="-79"/>
              </a:rPr>
              <a:t>they make mistakes, they realise they are human and try to make it right. 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9962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799" y="9906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  <a:defRPr/>
            </a:pPr>
            <a:r>
              <a:rPr lang="he-IL" sz="2400" u="sng" kern="0" dirty="0">
                <a:solidFill>
                  <a:sysClr val="window" lastClr="FFFFFF"/>
                </a:solidFill>
                <a:ea typeface="Calibri"/>
              </a:rPr>
              <a:t>יט –כד</a:t>
            </a:r>
            <a:endParaRPr lang="en-US" sz="2400" u="sng" kern="0" dirty="0">
              <a:solidFill>
                <a:sysClr val="window" lastClr="FFFFFF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defRPr/>
            </a:pPr>
            <a:r>
              <a:rPr lang="he-IL" sz="2400" kern="0" dirty="0">
                <a:solidFill>
                  <a:sysClr val="window" lastClr="FFFFFF"/>
                </a:solidFill>
                <a:ea typeface="Calibri"/>
              </a:rPr>
              <a:t>מעמד הר </a:t>
            </a:r>
            <a:r>
              <a:rPr lang="he-IL" sz="2400" kern="0" dirty="0" smtClean="0">
                <a:solidFill>
                  <a:sysClr val="window" lastClr="FFFFFF"/>
                </a:solidFill>
                <a:ea typeface="Calibri"/>
              </a:rPr>
              <a:t>סיני</a:t>
            </a:r>
            <a:endParaRPr lang="en-US" sz="2400" kern="0" dirty="0">
              <a:solidFill>
                <a:sysClr val="window" lastClr="FFFFFF"/>
              </a:solidFill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3886200"/>
            <a:ext cx="2286000" cy="19957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solidFill>
                  <a:prstClr val="white"/>
                </a:solidFill>
                <a:ea typeface="Calibri"/>
              </a:rPr>
              <a:t>כה – לא</a:t>
            </a:r>
            <a:endParaRPr lang="en-US" sz="2400" u="sng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prstClr val="white"/>
                </a:solidFill>
                <a:ea typeface="Calibri"/>
                <a:cs typeface="Arial"/>
              </a:rPr>
              <a:t>Command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solidFill>
                  <a:prstClr val="white"/>
                </a:solidFill>
                <a:ea typeface="Calibri"/>
              </a:rPr>
              <a:t>המשכן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9774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solidFill>
                  <a:prstClr val="white"/>
                </a:solidFill>
                <a:ea typeface="Calibri"/>
              </a:rPr>
              <a:t>לב – לד</a:t>
            </a:r>
            <a:endParaRPr lang="en-US" sz="2400" u="sng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solidFill>
                  <a:prstClr val="white"/>
                </a:solidFill>
                <a:ea typeface="Calibri"/>
              </a:rPr>
              <a:t>סיפור חטא העגל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3886200"/>
            <a:ext cx="2286000" cy="199571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solidFill>
                  <a:prstClr val="white"/>
                </a:solidFill>
                <a:ea typeface="Calibri"/>
              </a:rPr>
              <a:t>לה- מ</a:t>
            </a:r>
            <a:endParaRPr lang="en-US" sz="2400" u="sng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solidFill>
                  <a:prstClr val="white"/>
                </a:solidFill>
                <a:ea typeface="Calibri"/>
              </a:rPr>
              <a:t>בנין המשכן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996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9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לב:ז-טו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8307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וְעַתָּה הַנִּיחָה לִּי וְיִחַר-אַפִּי בָהֶם וַאֲכַלֵּם וְאֶעֱשֶׂה אוֹתְךָ לְגוֹי גָּדוֹל.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וַיְחַל מֹשֶׁה אֶת-פְּנֵי יְהוָה אֱלֹהָיו וַיֹּאמֶר לָמָה יְהוָה יֶחֱרֶה אַפְּךָ בְּעַמֶּךָ אֲשֶׁר הוֹצֵאתָ מֵאֶרֶץ מִצְרַיִם בְּכֹחַ גָּדוֹל וּבְיָד חֲזָקָה.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יב</a:t>
            </a:r>
            <a:r>
              <a:rPr lang="he-IL" sz="2000" dirty="0">
                <a:cs typeface="David" pitchFamily="34" charset="-79"/>
              </a:rPr>
              <a:t> לָמָּה יֹאמְרוּ מִצְרַיִם לֵאמֹר בְּרָעָה הוֹצִיאָם לַהֲרֹג אֹתָם בֶּהָרִים וּלְכַלֹּתָם מֵעַל פְּנֵי הָאֲדָמָה שׁוּב מֵחֲרוֹן אַפֶּךָ וְהִנָּחֵם עַל-הָרָעָה לְעַמֶּךָ.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יג</a:t>
            </a:r>
            <a:r>
              <a:rPr lang="he-IL" sz="2000" dirty="0">
                <a:cs typeface="David" pitchFamily="34" charset="-79"/>
              </a:rPr>
              <a:t> זְכֹר לְאַבְרָהָם לְיִצְחָק וּלְיִשְׂרָאֵל עֲבָדֶיךָ אֲשֶׁר נִשְׁבַּעְתָּ לָהֶם בָּךְ וַתְּדַבֵּר אֲלֵהֶם אַרְבֶּה אֶת-זַרְעֲכֶם כְּכוֹכְבֵי הַשָּׁמָיִם וְכָל-הָאָרֶץ הַזֹּאת אֲשֶׁר אָמַרְתִּי אֶתֵּן לְזַרְעֲכֶם וְנָחֲלוּ לְעֹלָם.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יד</a:t>
            </a:r>
            <a:r>
              <a:rPr lang="he-IL" sz="2000" dirty="0">
                <a:cs typeface="David" pitchFamily="34" charset="-79"/>
              </a:rPr>
              <a:t> וַיִּנָּחֶם יְהוָה עַל-הָרָעָה אֲשֶׁר דִּבֶּר לַעֲשׂוֹת לְעַמּוֹ. </a:t>
            </a:r>
            <a:br>
              <a:rPr lang="he-IL" sz="2000" dirty="0">
                <a:cs typeface="David" pitchFamily="34" charset="-79"/>
              </a:rPr>
            </a:b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>
                <a:cs typeface="David" pitchFamily="34" charset="-79"/>
              </a:rPr>
              <a:t>טו</a:t>
            </a:r>
            <a:r>
              <a:rPr lang="he-IL" sz="2000" dirty="0">
                <a:cs typeface="David" pitchFamily="34" charset="-79"/>
              </a:rPr>
              <a:t> וַיִּפֶן וַיֵּרֶד מֹשֶׁה מִן-הָהָר וּשְׁנֵי לֻחֹת הָעֵדֻת בְּיָדוֹ לֻחֹת כְּתֻבִים מִשְּׁנֵי עֶבְרֵיהֶם מִזֶּה וּמִזֶּה הֵם כְּתֻבִים.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וְהַלֻּחֹת מַעֲשֵׂה אֱלֹהִים הֵמָּה וְהַמִּכְתָּב מִכְתַּב אֱלֹהִים הוּא חָרוּת עַל-הַלֻּחֹת.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Chet Ha’egel </a:t>
            </a:r>
            <a:r>
              <a:rPr lang="en-GB" sz="2400" b="1" dirty="0">
                <a:solidFill>
                  <a:schemeClr val="accent2"/>
                </a:solidFill>
                <a:cs typeface="David" pitchFamily="34" charset="-79"/>
              </a:rPr>
              <a:t>shows </a:t>
            </a:r>
            <a:r>
              <a:rPr lang="en-GB" sz="2400" b="1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sz="2400" b="1" dirty="0">
                <a:solidFill>
                  <a:schemeClr val="accent2"/>
                </a:solidFill>
                <a:cs typeface="David" pitchFamily="34" charset="-79"/>
              </a:rPr>
              <a:t>that they're not ready to be His nation. </a:t>
            </a:r>
            <a:endParaRPr lang="en-US" sz="24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>
              <a:buNone/>
            </a:pPr>
            <a:r>
              <a:rPr lang="en-GB" sz="2000" dirty="0">
                <a:cs typeface="David" pitchFamily="34" charset="-79"/>
              </a:rPr>
              <a:t> </a:t>
            </a:r>
            <a:endParaRPr lang="en-US" sz="20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10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לב:ל-לא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Felony or Misdemeanour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600200"/>
            <a:ext cx="4648200" cy="51054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מִמָּחֳרָת וַיֹּאמֶר מֹשֶׁה אֶל-הָעָם אַתֶּם חֲטָאתֶם חֲטָאָה גְדֹלָה וְעַתָּה אֶעֱלֶה אֶל-יְהוָה אוּלַי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אֲכַפְּרָה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בְּעַד חַטַּאתְכֶם.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וַיָּשָׁב מֹשֶׁה אֶל-יְהוָה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וַיֹּאמַר אָנָּא חָטָא הָעָם הַזֶּה חֲטָאָה גְדֹלָה וַיַּעֲשׂוּ לָהֶם אֱלֹהֵי זָהָב.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2362200"/>
            <a:ext cx="39624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54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First time we have the concept of kapara.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3657600"/>
            <a:ext cx="3962400" cy="3048000"/>
          </a:xfrm>
          <a:prstGeom prst="rightArrowCallout">
            <a:avLst>
              <a:gd name="adj1" fmla="val 14815"/>
              <a:gd name="adj2" fmla="val 25000"/>
              <a:gd name="adj3" fmla="val 13426"/>
              <a:gd name="adj4" fmla="val 8204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Did the people commit a felony, idol worship, or just a misdemeanour, not serving G-d in the optimum way?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Serving other gods is warned against in the Ten Commandments.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08461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כ:יט-כב</a:t>
            </a:r>
            <a:b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Serving G-d the Wrong Way</a:t>
            </a:r>
            <a:endParaRPr lang="he-IL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38300"/>
            <a:ext cx="4343400" cy="49530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יט</a:t>
            </a: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 לֹא תַעֲשׂוּן אִתִּי אֱלֹהֵי כֶסֶף וֵאלֹהֵי זָהָב לֹא תַעֲשׂוּ לָכֶם</a:t>
            </a:r>
            <a:r>
              <a:rPr lang="he-IL" dirty="0" smtClean="0">
                <a:cs typeface="David" pitchFamily="34" charset="-79"/>
              </a:rPr>
              <a:t>. 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3"/>
                </a:solidFill>
                <a:cs typeface="David" pitchFamily="34" charset="-79"/>
              </a:rPr>
              <a:t>מִזְבַּח אֲדָמָה תַּעֲשֶׂה-לִּי </a:t>
            </a:r>
            <a:r>
              <a:rPr lang="he-IL" dirty="0" smtClean="0">
                <a:cs typeface="David" pitchFamily="34" charset="-79"/>
              </a:rPr>
              <a:t>וְזָבַחְתָּ עָלָיו אֶת-עֹלֹתֶיךָ וְאֶת-שְׁלָמֶיךָ אֶת-צֹאנְךָ וְאֶת-בְּקָרֶךָ בְּכָל-הַמָּקוֹם אֲשֶׁר אַזְכִּיר אֶת-שְׁמִי אָבוֹא אֵלֶיךָ וּבֵרַכְתִּיךָ. </a:t>
            </a: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 </a:t>
            </a:r>
            <a:endParaRPr lang="en-US" dirty="0" smtClean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752600"/>
            <a:ext cx="4267200" cy="1600200"/>
          </a:xfrm>
          <a:prstGeom prst="rightArrowCallout">
            <a:avLst>
              <a:gd name="adj1" fmla="val 13492"/>
              <a:gd name="adj2" fmla="val 25000"/>
              <a:gd name="adj3" fmla="val 13690"/>
              <a:gd name="adj4" fmla="val 8982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>
                <a:cs typeface="David" pitchFamily="34" charset="-79"/>
              </a:rPr>
              <a:t>Don't make out of Me or for Me a molten image. </a:t>
            </a:r>
          </a:p>
          <a:p>
            <a:pPr algn="ctr"/>
            <a:r>
              <a:rPr lang="en-GB" sz="2400" dirty="0">
                <a:cs typeface="David" pitchFamily="34" charset="-79"/>
              </a:rPr>
              <a:t>You may mean well but it is dangerous</a:t>
            </a:r>
            <a:r>
              <a:rPr lang="en-GB" sz="2400" dirty="0" smtClean="0">
                <a:cs typeface="David" pitchFamily="34" charset="-79"/>
              </a:rPr>
              <a:t>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65100" y="3581400"/>
            <a:ext cx="4254500" cy="1752600"/>
          </a:xfrm>
          <a:prstGeom prst="rightArrowCallout">
            <a:avLst>
              <a:gd name="adj1" fmla="val 10507"/>
              <a:gd name="adj2" fmla="val 25000"/>
              <a:gd name="adj3" fmla="val 14855"/>
              <a:gd name="adj4" fmla="val 9035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>
                <a:cs typeface="David" pitchFamily="34" charset="-79"/>
              </a:rPr>
              <a:t>Serve G-d through a simple mizbeach of adama</a:t>
            </a:r>
            <a:r>
              <a:rPr lang="en-GB" sz="2400" dirty="0" smtClean="0">
                <a:cs typeface="David" pitchFamily="34" charset="-79"/>
              </a:rPr>
              <a:t>.</a:t>
            </a:r>
            <a:endParaRPr lang="he-IL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609600" y="5791200"/>
            <a:ext cx="80010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b="1" dirty="0">
                <a:cs typeface="David" pitchFamily="34" charset="-79"/>
              </a:rPr>
              <a:t>Moshe is saying that they didn’t break the Ten Commandments, they broke the Ko Tomar unit.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57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לב:לב-לה</a:t>
            </a:r>
            <a:r>
              <a:rPr lang="he-IL" sz="6000" b="1" dirty="0" smtClean="0">
                <a:solidFill>
                  <a:schemeClr val="accent1"/>
                </a:solidFill>
              </a:rPr>
              <a:t/>
            </a:r>
            <a:br>
              <a:rPr lang="he-IL" sz="6000" b="1" dirty="0" smtClean="0">
                <a:solidFill>
                  <a:schemeClr val="accent1"/>
                </a:solidFill>
              </a:rPr>
            </a:br>
            <a:r>
              <a:rPr lang="en-GB" sz="6000" b="1" dirty="0" smtClean="0">
                <a:solidFill>
                  <a:schemeClr val="accent1"/>
                </a:solidFill>
              </a:rPr>
              <a:t>- </a:t>
            </a: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Cancel Brit Sinai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600200"/>
            <a:ext cx="4800600" cy="51816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וְעַתָּה אִם-תִּשָּׂא חַטָּאתָם וְאִם-אַיִן מְחֵנִי נָא מִסִּפְרְךָ אֲשֶׁר כָּתָבְתָּ.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יְהוָה אֶל-מֹשֶׁה מִי אֲשֶׁר חָטָא-לִי אֶמְחֶנּוּ מִסִּפְרִי.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לד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וְעַתָּה לֵךְ נְחֵה אֶת-הָעָם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אֶל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אֲשֶׁר-דִּבַּרְתִּי לָךְ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solidFill>
                  <a:schemeClr val="accent3"/>
                </a:solidFill>
                <a:cs typeface="David" pitchFamily="34" charset="-79"/>
              </a:rPr>
              <a:t>הִנֵּה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מַלְאָכִי יֵלֵךְ לְפָנֶיךָ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וּבְיוֹם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פָּקְדִי וּפָקַדְתִּי עֲלֵהֶם חַטָּאתָם.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וַיִּגֹּף יְהוָה אֶת-הָעָם עַל אֲשֶׁר עָשׂוּ אֶת-הָעֵגֶל אֲשֶׁר עָשָׂה אַהֲרֹן.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8100" y="1676400"/>
            <a:ext cx="4381500" cy="1219200"/>
          </a:xfrm>
          <a:prstGeom prst="rightArrowCallout">
            <a:avLst>
              <a:gd name="adj1" fmla="val 16667"/>
              <a:gd name="adj2" fmla="val 25000"/>
              <a:gd name="adj3" fmla="val 16667"/>
              <a:gd name="adj4" fmla="val 9271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can’t forgive them but G-d can.  Moshe isn’t willing to work for G-d anymore unless G-d becomes more forgiving.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8100" y="2971800"/>
            <a:ext cx="4381500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81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Go lead the people…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38100" y="3429000"/>
            <a:ext cx="5219700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28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…to the Land of Israel. </a:t>
            </a:r>
          </a:p>
          <a:p>
            <a:pPr algn="ctr"/>
            <a:r>
              <a:rPr lang="en-GB" sz="2000" dirty="0" smtClean="0"/>
              <a:t>It is no longer the place </a:t>
            </a:r>
            <a:r>
              <a:rPr lang="he-IL" sz="2000" dirty="0">
                <a:cs typeface="David" pitchFamily="34" charset="-79"/>
              </a:rPr>
              <a:t>אשר </a:t>
            </a:r>
            <a:r>
              <a:rPr lang="he-IL" sz="2000" dirty="0" smtClean="0">
                <a:cs typeface="David" pitchFamily="34" charset="-79"/>
              </a:rPr>
              <a:t>הניחותי</a:t>
            </a:r>
            <a:r>
              <a:rPr lang="en-GB" sz="2000" dirty="0" smtClean="0">
                <a:cs typeface="David" pitchFamily="34" charset="-79"/>
              </a:rPr>
              <a:t>. 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G-d says they can have the land (Brit Avot) without Brit Sinai. 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They will no longer be representing G-d.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38100" y="5105400"/>
            <a:ext cx="43815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20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Who is this malach?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38100" y="5638800"/>
            <a:ext cx="43815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01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first credit card – they will be punished but not immediately.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3874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לג:א-ז</a:t>
            </a:r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 Avot without Brit Sinai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524000"/>
            <a:ext cx="51054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וַיְדַבֵּר יְהוָה אֶל-מֹשֶׁה לֵךְ עֲלֵה מִזֶּה אַתָּה וְהָעָם אֲשֶׁר הֶעֱלִיתָ מֵאֶרֶץ מִצְרָיִם אֶל-הָאָרֶץ אֲשֶׁר נִשְׁבַּעְתִּי לְאַבְרָהָם לְיִצְחָק וּלְיַעֲקֹב לֵאמֹר לְזַרְעֲךָ אֶתְּנֶנָּה.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וְשָׁלַחְתִּי לְפָנֶיךָ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מַלְאָךְ</a:t>
            </a:r>
            <a:r>
              <a:rPr lang="he-IL" sz="2400" dirty="0">
                <a:cs typeface="David" pitchFamily="34" charset="-79"/>
              </a:rPr>
              <a:t> וְגֵרַשְׁתִּי אֶת-הַכְּנַעֲנִי הָאֱמֹרִי וְהַחִתִּי וְהַפְּרִזִּי הַחִוִּי וְהַיְבוּסִי.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אֶל-אֶרֶץ זָבַת חָלָב וּדְבָשׁ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כִּי לֹא אֶעֱלֶה בְּקִרְבְּךָ</a:t>
            </a:r>
            <a:r>
              <a:rPr lang="he-IL" sz="2400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כִּי עַם-קְשֵׁה-עֹרֶף אַתָּה</a:t>
            </a:r>
            <a:r>
              <a:rPr lang="he-IL" sz="2400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פֶּן-אֲכֶלְךָ בַּדָּרֶךְ.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3"/>
                </a:solidFill>
                <a:cs typeface="David" pitchFamily="34" charset="-79"/>
              </a:rPr>
              <a:t>וּמֹשֶׁה יִקַּח אֶת-הָאֹהֶל וְנָטָה-לוֹ מִחוּץ לַמַּחֲנֶה הַרְחֵק מִן-הַמַּחֲנֶה וְקָרָא לוֹ אֹהֶל מוֹעֵד וְהָיָה כָּל-מְבַקֵּשׁ יְהוָה יֵצֵא אֶל-אֹהֶל מוֹעֵד אֲשֶׁר מִחוּץ לַמַּחֲנֶה. </a:t>
            </a:r>
            <a:endParaRPr lang="en-US" sz="2400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676400"/>
            <a:ext cx="3505200" cy="457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59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Take </a:t>
            </a:r>
            <a:r>
              <a:rPr lang="en-GB" sz="2000" i="1" dirty="0" smtClean="0"/>
              <a:t>your</a:t>
            </a:r>
            <a:r>
              <a:rPr lang="en-GB" sz="2000" dirty="0" smtClean="0"/>
              <a:t> people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286000"/>
            <a:ext cx="3505200" cy="533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52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Who is this malach?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2895600"/>
            <a:ext cx="3962400" cy="1905000"/>
          </a:xfrm>
          <a:prstGeom prst="rightArrowCallout">
            <a:avLst>
              <a:gd name="adj1" fmla="val 12097"/>
              <a:gd name="adj2" fmla="val 25000"/>
              <a:gd name="adj3" fmla="val 9409"/>
              <a:gd name="adj4" fmla="val 9194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Downgrade – the malach is going without G-d because the people don’t change. </a:t>
            </a:r>
          </a:p>
          <a:p>
            <a:pPr algn="ctr"/>
            <a:r>
              <a:rPr lang="en-GB" sz="2000" dirty="0" smtClean="0"/>
              <a:t>This will fulfil Brit Avot without Brit Sinai –they will become a goy gadol but not a goy kadosh.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876800"/>
            <a:ext cx="3886200" cy="1905000"/>
          </a:xfrm>
          <a:prstGeom prst="rightArrowCallout">
            <a:avLst>
              <a:gd name="adj1" fmla="val 15909"/>
              <a:gd name="adj2" fmla="val 25000"/>
              <a:gd name="adj3" fmla="val 13636"/>
              <a:gd name="adj4" fmla="val 91759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now needs to speak only to Moshe and so Moshe has to take his own tent outside the camp. This indicates we are not worthy of G-d’s Presence. </a:t>
            </a:r>
          </a:p>
          <a:p>
            <a:pPr algn="ctr"/>
            <a:r>
              <a:rPr lang="en-GB" sz="2000" dirty="0" smtClean="0"/>
              <a:t>The Mishkan later fixes this.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94694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לג:יב-יג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Moshe’s Response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524000"/>
            <a:ext cx="49530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מֹשֶׁה אֶל-יְהוָה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רְאֵה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אַתָּה אֹמֵר אֵלַי הַעַל אֶת-הָעָם הַזֶּה וְאַתָּה לֹא הוֹדַעְתַּנִי אֵת אֲשֶׁר-תִּשְׁלַח עִמִּי וְאַתָּה אָמַרְתָּ יְדַעְתִּיךָ בְשֵׁם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וְגַם-מָצָאתָ חֵן בְּעֵינָי.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וְעַתָּה אִם-נָא מָצָאתִי חֵן בְּעֵינֶיךָ הוֹדִעֵנִי נָא אֶת-דְּרָכֶךָ וְאֵדָעֲךָ לְמַעַן אֶמְצָא-חֵן בְּעֵינֶיךָ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וּרְאֵה</a:t>
            </a:r>
            <a:r>
              <a:rPr lang="he-IL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כִּי עַמְּךָ הַגּוֹי הַזֶּה. </a:t>
            </a:r>
            <a:endParaRPr lang="en-US" b="1" dirty="0">
              <a:solidFill>
                <a:schemeClr val="accent3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50800" y="1905000"/>
            <a:ext cx="4368800" cy="1981200"/>
          </a:xfrm>
          <a:prstGeom prst="rightArrowCallout">
            <a:avLst>
              <a:gd name="adj1" fmla="val 7090"/>
              <a:gd name="adj2" fmla="val 25000"/>
              <a:gd name="adj3" fmla="val 10812"/>
              <a:gd name="adj4" fmla="val 9303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Moshe tells G-d to understand something. G-d told Moshe to bring the people to Israel without knowing who the malach is. 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50800" y="4267200"/>
            <a:ext cx="4368800" cy="2362200"/>
          </a:xfrm>
          <a:prstGeom prst="rightArrowCallout">
            <a:avLst>
              <a:gd name="adj1" fmla="val 12037"/>
              <a:gd name="adj2" fmla="val 25000"/>
              <a:gd name="adj3" fmla="val 8274"/>
              <a:gd name="adj4" fmla="val 93638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Moshe wants to understand how this relationship will work. He wants G-d to understand that they are </a:t>
            </a:r>
            <a:r>
              <a:rPr lang="en-GB" sz="2400" i="1" dirty="0" smtClean="0"/>
              <a:t>His</a:t>
            </a:r>
            <a:r>
              <a:rPr lang="en-GB" sz="2400" dirty="0" smtClean="0"/>
              <a:t> nation. There’s no point to Brit Avot without Brit Sinai.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11089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לג:יד-טז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All or Nothing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524000"/>
            <a:ext cx="46482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וַיֹּאמַר פָּנַי יֵלֵכוּ וַהֲנִחֹתִי לָךְ.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וַיֹּאמֶר אֵלָיו אִם-אֵין פָּנֶיךָ הֹלְכִים אַל-תַּעֲלֵנוּ מִזֶּה.</a:t>
            </a:r>
            <a:r>
              <a:rPr lang="he-IL" dirty="0">
                <a:cs typeface="David" pitchFamily="34" charset="-79"/>
              </a:rPr>
              <a:t>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וּבַמֶּה יִוָּדַע אֵפוֹא כִּי-מָצָאתִי חֵן בְּעֵינֶיךָ אֲנִי וְעַמֶּךָ הֲלוֹא בְּלֶכְתְּךָ עִמָּנוּ וְנִפְלִינוּ אֲנִי וְעַמְּךָ מִכָּל-הָעָם אֲשֶׁר עַל-פְּנֵי הָאֲדָמָה. </a:t>
            </a:r>
            <a:endParaRPr lang="he-IL" dirty="0">
              <a:cs typeface="David" pitchFamily="34" charset="-79"/>
            </a:endParaRPr>
          </a:p>
          <a:p>
            <a:pPr marL="0" indent="0" algn="r">
              <a:buNone/>
            </a:pPr>
            <a:endParaRPr lang="en-US" sz="2000" dirty="0"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152400" y="1600200"/>
            <a:ext cx="40386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14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will be with the people, and G-d will be with Moshe.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2895600"/>
            <a:ext cx="40386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07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replies that if G-d doesn’t come with all of us, we’re going nowhere. 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52400" y="4953000"/>
            <a:ext cx="4038600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82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Both Moshe and the people want to be G-d’s nation.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85764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Catch 22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267200"/>
            <a:ext cx="8839200" cy="2468563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Therefore, we need a new relationship.</a:t>
            </a: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will be in our midst but we can get along even though we're not perfect. </a:t>
            </a:r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Requires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a change of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attributes, a new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brit. </a:t>
            </a:r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We need Middot HaRachamim, the ability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of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rachamim,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and not just din.  </a:t>
            </a:r>
            <a:endParaRPr lang="he-IL" b="1" dirty="0">
              <a:solidFill>
                <a:schemeClr val="accent4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93805363"/>
              </p:ext>
            </p:extLst>
          </p:nvPr>
        </p:nvGraphicFramePr>
        <p:xfrm>
          <a:off x="304800" y="6096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57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לג:יז-כג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524000"/>
            <a:ext cx="61722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וַיֹּאמֶר יְהוָה אֶל-מֹשֶׁה גַּם אֶת-הַדָּבָר הַזֶּה אֲשֶׁר דִּבַּרְתָּ אֶעֱשֶׂה כִּי-מָצָאתָ חֵן בְּעֵינַי וָאֵדָעֲךָ בְּשֵׁם.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יח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וַיֹּאמַר הַרְאֵנִי נָא אֶת-כְּבֹדֶךָ.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יט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אֲנִי אַעֲבִיר כָּל-טוּבִי עַל-פָּנֶיךָ וְקָרָאתִי בְשֵׁם יְהוָה לְפָנֶיךָ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וְחַנֹּתִי אֶת-אֲשֶׁר אָחֹן וְרִחַמְתִּי אֶת-אֲשֶׁר אֲרַחֵם. 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לֹא תוּכַל לִרְאֹת אֶת-פָּנָי כִּי לֹא-יִרְאַנִי הָאָדָם וָחָי.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יְהוָה הִנֵּה מָקוֹם אִתִּי וְנִצַּבְתָּ עַל-הַצּוּר.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וְהָיָה בַּעֲבֹר כְּבֹדִי וְשַׂמְתִּיךָ בְּנִקְרַת הַצּוּר וְשַׂכֹּתִי כַפִּי עָלֶיךָ עַד-עָבְרִי.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כג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וַהֲסִרֹתִי אֶת-כַּפִּי וְרָאִיתָ אֶת-אֲחֹרָי וּפָנַי לֹא יֵרָאוּ</a:t>
            </a:r>
            <a:r>
              <a:rPr lang="he-IL" sz="2400" dirty="0" smtClean="0">
                <a:cs typeface="David" pitchFamily="34" charset="-79"/>
              </a:rPr>
              <a:t>.</a:t>
            </a: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295400"/>
            <a:ext cx="26670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12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will come back and be with us.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39700" y="2438400"/>
            <a:ext cx="3060700" cy="2057400"/>
          </a:xfrm>
          <a:prstGeom prst="rightArrowCallout">
            <a:avLst>
              <a:gd name="adj1" fmla="val 13172"/>
              <a:gd name="adj2" fmla="val 25000"/>
              <a:gd name="adj3" fmla="val 14247"/>
              <a:gd name="adj4" fmla="val 8590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Now there is potential for both din and rachamim. We need to do teshuva to show G-d we are worthy of rachamim.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23678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לד:א-י – מידות הרחמים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10600" cy="5943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פְּסָל-לְךָ שְׁנֵי-לֻחֹת אֲבָנִים כָּרִאשֹׁנִים וְכָתַבְתִּי עַל-הַלֻּחֹת אֶת-הַדְּבָרִים אֲשֶׁר הָיוּ עַל-הַלֻּחֹת הָרִאשֹׁנִים אֲשֶׁר שִׁבַּרְתָּ.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וֶהְיֵה נָכוֹן לַבֹּקֶר וְעָלִיתָ בַבֹּקֶר אֶל-הַר סִינַי וְנִצַּבְתָּ לִי שָׁם עַל-רֹאשׁ הָהָר.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וְאִישׁ לֹא-יַעֲלֶה עִמָּךְ וְגַם-אִישׁ אַל-יֵרָא בְּכָל-הָהָר גַּם-הַצֹּאן וְהַבָּקָר אַל-יִרְעוּ אֶל-מוּל הָהָר הַהוּא.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וַיִּפְסֹל שְׁנֵי-לֻחֹת אֲבָנִים כָּרִאשֹׁנִים וַיַּשְׁכֵּם מֹשֶׁה בַבֹּקֶר וַיַּעַל אֶל-הַר סִינַי כַּאֲשֶׁר צִוָּה יְהוָה אֹתוֹ וַיִּקַּח בְּיָדוֹ שְׁנֵי לֻחֹת אֲבָנִים.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וַיֵּרֶד יְהוָה בֶּעָנָן וַיִּתְיַצֵּב עִמּוֹ שָׁם וַיִּקְרָא בְשֵׁם יְהוָה.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וַיַּעֲבֹר יְהוָה עַל-פָּנָיו וַיִּקְרָא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יְהוָה יְהוָה אֵל רַחוּם וְחַנּוּן אֶרֶךְ אַפַּיִם וְרַב-חֶסֶד וֶאֱמֶת. </a:t>
            </a:r>
            <a:endParaRPr lang="he-IL" sz="2000" b="1" dirty="0" smtClean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3"/>
                </a:solidFill>
                <a:cs typeface="David" pitchFamily="34" charset="-79"/>
              </a:rPr>
              <a:t>נֹצֵר חֶסֶד לָאֲלָפִים נֹשֵׂא עָו‍ֹן וָפֶשַׁע וְחַטָּאָה וְנַקֵּה לֹא יְנַקֶּה פֹּקֵד עֲו‍ֹן אָבוֹת עַל-בָּנִים וְעַל-בְּנֵי בָנִים עַל-שִׁלֵּשִׁים וְעַל-רִבֵּעִים. </a:t>
            </a:r>
            <a:endParaRPr lang="en-US" sz="20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וַיְמַהֵר מֹשֶׁה וַיִּקֹּד אַרְצָה וַיִּשְׁתָּחוּ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וַיֹּאמֶר אִם-נָא מָצָאתִי חֵן בְּעֵינֶיךָ אֲדֹנָי יֵלֶךְ-נָא אֲדֹנָי בְּקִרְבֵּנוּ </a:t>
            </a:r>
            <a:endParaRPr lang="he-IL" sz="2000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2"/>
                </a:solidFill>
                <a:cs typeface="David" pitchFamily="34" charset="-79"/>
              </a:rPr>
              <a:t>כִּי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עַם-קְשֵׁה-עֹרֶף הוּא וְסָלַחְתָּ לַעֲו‍ֹנֵנוּ וּלְחַטָּאתֵנוּ וּנְחַלְתָּנוּ.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וַיֹּאמֶר הִנֵּה אָנֹכִי כֹּרֵת בְּרִית נֶגֶד כָּל-עַמְּךָ אֶעֱשֶׂה נִפְלָאֹת אֲשֶׁר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לֹא-נִבְרְאוּ </a:t>
            </a:r>
            <a:r>
              <a:rPr lang="he-IL" sz="2000" dirty="0">
                <a:cs typeface="David" pitchFamily="34" charset="-79"/>
              </a:rPr>
              <a:t>בְכָל-הָאָרֶץ וּבְכָל-הַגּוֹיִם וְרָאָה כָל-הָעָם אֲשֶׁר-אַתָּה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David" pitchFamily="34" charset="-79"/>
              </a:rPr>
              <a:t>בְקִרְבּוֹ </a:t>
            </a:r>
            <a:r>
              <a:rPr lang="he-IL" sz="2000" dirty="0">
                <a:cs typeface="David" pitchFamily="34" charset="-79"/>
              </a:rPr>
              <a:t>אֶת-מַעֲשֵׂה יְהוָה כִּי-נוֹרָא הוּא אֲשֶׁר אֲנִי עֹשֶׂה עִמָּךְ</a:t>
            </a:r>
            <a:r>
              <a:rPr lang="he-IL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530600" y="4495800"/>
            <a:ext cx="2108200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82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In thanks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4343400"/>
            <a:ext cx="3352800" cy="2438400"/>
          </a:xfrm>
          <a:prstGeom prst="rightArrowCallout">
            <a:avLst>
              <a:gd name="adj1" fmla="val 25000"/>
              <a:gd name="adj2" fmla="val 25000"/>
              <a:gd name="adj3" fmla="val 11458"/>
              <a:gd name="adj4" fmla="val 892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Moshe really found chen, then G-d will come back with us even though we are  </a:t>
            </a:r>
            <a:r>
              <a:rPr lang="he-IL" sz="2000" dirty="0" smtClean="0"/>
              <a:t>עם קשה עורף</a:t>
            </a:r>
            <a:r>
              <a:rPr lang="en-GB" sz="2000" dirty="0" smtClean="0"/>
              <a:t>. Later in history, if we are bad then He will either kick us out or He will leave.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626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l"/>
            <a:endParaRPr lang="en-GB" sz="4000" b="1" dirty="0" smtClean="0">
              <a:solidFill>
                <a:schemeClr val="accent2"/>
              </a:solidFill>
              <a:latin typeface="Calibri" pitchFamily="34" charset="0"/>
              <a:cs typeface="David" pitchFamily="34" charset="-79"/>
            </a:endParaRPr>
          </a:p>
          <a:p>
            <a:pPr algn="l"/>
            <a:r>
              <a:rPr lang="en-GB" sz="4000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The </a:t>
            </a:r>
            <a:r>
              <a:rPr lang="he-IL" sz="4000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'כה תאמר'</a:t>
            </a:r>
            <a:r>
              <a:rPr lang="en-GB" sz="4000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 unit ended in </a:t>
            </a:r>
            <a:r>
              <a:rPr lang="he-IL" sz="4000" b="1" dirty="0" smtClean="0">
                <a:solidFill>
                  <a:schemeClr val="accent2"/>
                </a:solidFill>
                <a:latin typeface="Calibri" pitchFamily="34" charset="0"/>
                <a:cs typeface="David" pitchFamily="34" charset="-79"/>
              </a:rPr>
              <a:t>כג:יט</a:t>
            </a:r>
          </a:p>
          <a:p>
            <a:pPr algn="l"/>
            <a:r>
              <a:rPr lang="en-GB" sz="4000" b="1" dirty="0" smtClean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Let’s go back to </a:t>
            </a:r>
            <a:r>
              <a:rPr lang="he-IL" sz="4000" b="1" dirty="0" smtClean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פסוק כ</a:t>
            </a:r>
            <a:r>
              <a:rPr lang="en-GB" sz="4000" b="1" dirty="0" smtClean="0">
                <a:solidFill>
                  <a:schemeClr val="accent3"/>
                </a:solidFill>
                <a:latin typeface="Calibri" pitchFamily="34" charset="0"/>
                <a:cs typeface="David" pitchFamily="34" charset="-79"/>
              </a:rPr>
              <a:t>…</a:t>
            </a:r>
            <a:endParaRPr lang="he-IL" sz="4000" b="1" dirty="0" smtClean="0">
              <a:solidFill>
                <a:schemeClr val="accent3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l">
              <a:buNone/>
            </a:pPr>
            <a:endParaRPr lang="he-IL" sz="4000" b="1" dirty="0" smtClean="0">
              <a:solidFill>
                <a:schemeClr val="accent2"/>
              </a:solidFill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5792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לד:יא-יז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Read the following mitzvot and see if they are old or new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…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600200"/>
            <a:ext cx="5943600" cy="5181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שְׁמָר-לְךָ אֵת אֲשֶׁר אָנֹכִי מְצַוְּךָ הַיּוֹם הִנְנִי גֹרֵשׁ מִפָּנֶיךָ אֶת-הָאֱמֹרִי וְהַכְּנַעֲנִי וְהַחִתִּי וְהַפְּרִזִּי וְהַחִוִּי וְהַיְבוּסִי.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הִשָּׁמֶר לְךָ פֶּן-תִּכְרֹת בְּרִית לְיוֹשֵׁב הָאָרֶץ אֲשֶׁר אַתָּה בָּא עָלֶיהָ פֶּן-יִהְיֶה לְמוֹקֵשׁ בְּקִרְבֶּךָ.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כִּי אֶת-מִזְבְּחֹתָם תִּתֹּצוּן וְאֶת-מַצֵּבֹתָם תְּשַׁבֵּרוּן וְאֶת-אֲשֵׁרָיו תִּכְרֹתוּן.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6"/>
                </a:solidFill>
                <a:cs typeface="David" pitchFamily="34" charset="-79"/>
              </a:rPr>
              <a:t>כִּי לֹא תִשְׁתַּחֲוֶה לְאֵל אַחֵר </a:t>
            </a:r>
            <a:r>
              <a:rPr lang="he-IL" sz="2400" dirty="0">
                <a:cs typeface="David" pitchFamily="34" charset="-79"/>
              </a:rPr>
              <a:t>כִּי יְהוָה קַנָּא שְׁמוֹ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אֵל קַנָּא הוּא</a:t>
            </a:r>
            <a:r>
              <a:rPr lang="he-IL" sz="2400" dirty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sz="2400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פֶּן-תִּכְרֹת בְּרִית לְיוֹשֵׁב הָאָרֶץ וְזָנוּ אַחֲרֵי אֱלֹהֵיהֶם וְזָבְחוּ לֵאלֹהֵיהֶם וְקָרָא לְךָ וְאָכַלְתָּ מִזִּבְחוֹ.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טז</a:t>
            </a:r>
            <a:r>
              <a:rPr lang="he-IL" sz="2400" dirty="0">
                <a:cs typeface="David" pitchFamily="34" charset="-79"/>
              </a:rPr>
              <a:t> וְלָקַחְתָּ מִבְּנֹתָיו לְבָנֶיךָ וְזָנוּ בְנֹתָיו אַחֲרֵי אֱלֹהֵיהֶן וְהִזְנוּ אֶת-בָּנֶיךָ אַחֲרֵי אֱלֹהֵיהֶן.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>
                <a:cs typeface="David" pitchFamily="34" charset="-79"/>
              </a:rPr>
              <a:t>יז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אֱלֹהֵי מַסֵּכָה לֹא תַעֲשֶׂה-לָּךְ</a:t>
            </a:r>
            <a:r>
              <a:rPr lang="he-IL" sz="2400" b="1" dirty="0" smtClean="0">
                <a:solidFill>
                  <a:schemeClr val="accent4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6200" y="2658035"/>
            <a:ext cx="3200400" cy="770965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21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Repeat – Idol worship is forbidden.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657600"/>
            <a:ext cx="3200400" cy="1295400"/>
          </a:xfrm>
          <a:prstGeom prst="rightArrowCallout">
            <a:avLst>
              <a:gd name="adj1" fmla="val 25000"/>
              <a:gd name="adj2" fmla="val 25000"/>
              <a:gd name="adj3" fmla="val 13854"/>
              <a:gd name="adj4" fmla="val 8977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Din – even though G-d just gave us the Middot HaRachamim, He still can’t forgive for a felony.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5029200"/>
            <a:ext cx="3200400" cy="1752600"/>
          </a:xfrm>
          <a:prstGeom prst="rightArrowCallout">
            <a:avLst>
              <a:gd name="adj1" fmla="val 25000"/>
              <a:gd name="adj2" fmla="val 25000"/>
              <a:gd name="adj3" fmla="val 23465"/>
              <a:gd name="adj4" fmla="val 8543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New – Aharon didn’t know this. In case it wasn’t clear, G-d tells them now as a result of Chet Ha’Egel.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86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לד:יח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עליה לרגל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>
            <a:noAutofit/>
          </a:bodyPr>
          <a:lstStyle/>
          <a:p>
            <a:r>
              <a:rPr lang="en-GB" sz="2200" b="1" dirty="0" smtClean="0">
                <a:solidFill>
                  <a:schemeClr val="accent3"/>
                </a:solidFill>
                <a:cs typeface="David" pitchFamily="34" charset="-79"/>
              </a:rPr>
              <a:t>Repeat – The main point of the chagim is aliya la’regel. In order for us to be able to visit G-d, He has to be in our midst.</a:t>
            </a:r>
          </a:p>
          <a:p>
            <a:r>
              <a:rPr lang="en-GB" sz="2200" b="1" dirty="0" smtClean="0">
                <a:solidFill>
                  <a:schemeClr val="accent2"/>
                </a:solidFill>
                <a:cs typeface="David" pitchFamily="34" charset="-79"/>
              </a:rPr>
              <a:t>After chet ha’egel, G-d left us and we lost the ability to visit Him.</a:t>
            </a:r>
          </a:p>
          <a:p>
            <a:r>
              <a:rPr lang="en-GB" sz="2200" b="1" dirty="0" smtClean="0">
                <a:solidFill>
                  <a:schemeClr val="accent3"/>
                </a:solidFill>
                <a:cs typeface="David" pitchFamily="34" charset="-79"/>
              </a:rPr>
              <a:t>Now the relationship has changed, we need the repetition that we can still come and visit.</a:t>
            </a: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אֶת-חַג הַמַּצּוֹת תִּשְׁמֹר שִׁבְעַת יָמִים תֹּאכַל מַצּוֹת אֲשֶׁר צִוִּיתִךָ לְמוֹעֵד חֹדֶשׁ הָאָבִיב כִּי בְּחֹדֶשׁ הָאָבִיב יָצָאתָ מִמִּצְרָיִם. </a:t>
            </a:r>
            <a:r>
              <a:rPr lang="he-IL" sz="2200" b="1" dirty="0">
                <a:cs typeface="David" pitchFamily="34" charset="-79"/>
              </a:rPr>
              <a:t>יט</a:t>
            </a:r>
            <a:r>
              <a:rPr lang="he-IL" sz="2200" dirty="0">
                <a:cs typeface="David" pitchFamily="34" charset="-79"/>
              </a:rPr>
              <a:t> כָּל-פֶּטֶר רֶחֶם לִי וְכָל-מִקְנְךָ תִּזָּכָר פֶּטֶר שׁוֹר וָשֶׂה. </a:t>
            </a:r>
            <a:r>
              <a:rPr lang="he-IL" sz="2200" b="1" dirty="0">
                <a:cs typeface="David" pitchFamily="34" charset="-79"/>
              </a:rPr>
              <a:t>כ</a:t>
            </a:r>
            <a:r>
              <a:rPr lang="he-IL" sz="2200" dirty="0">
                <a:cs typeface="David" pitchFamily="34" charset="-79"/>
              </a:rPr>
              <a:t> וּפֶטֶר חֲמוֹר תִּפְדֶּה בְשֶׂה וְאִם-לֹא תִפְדֶּה וַעֲרַפְתּוֹ כֹּל בְּכוֹר בָּנֶיךָ תִּפְדֶּה וְלֹא-יֵרָאוּ פָנַי רֵיקָם. </a:t>
            </a:r>
            <a:r>
              <a:rPr lang="he-IL" sz="2200" b="1" dirty="0">
                <a:cs typeface="David" pitchFamily="34" charset="-79"/>
              </a:rPr>
              <a:t>כא</a:t>
            </a:r>
            <a:r>
              <a:rPr lang="he-IL" sz="2200" dirty="0">
                <a:cs typeface="David" pitchFamily="34" charset="-79"/>
              </a:rPr>
              <a:t> שֵׁשֶׁת יָמִים תַּעֲבֹד וּבַיּוֹם הַשְּׁבִיעִי תִּשְׁבֹּת בֶּחָרִישׁ וּבַקָּצִיר תִּשְׁבֹּת. </a:t>
            </a:r>
            <a:r>
              <a:rPr lang="he-IL" sz="2200" b="1" dirty="0">
                <a:cs typeface="David" pitchFamily="34" charset="-79"/>
              </a:rPr>
              <a:t>כב</a:t>
            </a:r>
            <a:r>
              <a:rPr lang="he-IL" sz="2200" dirty="0">
                <a:cs typeface="David" pitchFamily="34" charset="-79"/>
              </a:rPr>
              <a:t> וְחַג שָׁבֻעֹת תַּעֲשֶׂה לְךָ בִּכּוּרֵי קְצִיר חִטִּים וְחַג הָאָסִיף תְּקוּפַת הַשָּׁנָה. </a:t>
            </a:r>
            <a:r>
              <a:rPr lang="he-IL" sz="2200" b="1" dirty="0">
                <a:cs typeface="David" pitchFamily="34" charset="-79"/>
              </a:rPr>
              <a:t>כג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3"/>
                </a:solidFill>
                <a:cs typeface="David" pitchFamily="34" charset="-79"/>
              </a:rPr>
              <a:t>שָׁלֹשׁ פְּעָמִים בַּשָּׁנָה יֵרָאֶה כָּל-זְכוּרְךָ אֶת-פְּנֵי הָאָדֹן יְהוָה אֱלֹהֵי יִשְׂרָאֵל. </a:t>
            </a:r>
            <a:r>
              <a:rPr lang="he-IL" sz="2200" b="1" dirty="0">
                <a:cs typeface="David" pitchFamily="34" charset="-79"/>
              </a:rPr>
              <a:t>כד</a:t>
            </a:r>
            <a:r>
              <a:rPr lang="he-IL" sz="2200" dirty="0">
                <a:cs typeface="David" pitchFamily="34" charset="-79"/>
              </a:rPr>
              <a:t> כִּי-אוֹרִישׁ גּוֹיִם מִפָּנֶיךָ וְהִרְחַבְתִּי אֶת-גְּבֻלֶךָ וְלֹא-יַחְמֹד אִישׁ אֶת-אַרְצְךָ בַּעֲלֹתְךָ לֵרָאוֹת אֶת-פְּנֵי יְהוָה אֱלֹהֶיךָ שָׁלֹשׁ פְּעָמִים בַּשָּׁנָה. </a:t>
            </a:r>
            <a:r>
              <a:rPr lang="he-IL" sz="2200" b="1" dirty="0">
                <a:cs typeface="David" pitchFamily="34" charset="-79"/>
              </a:rPr>
              <a:t>כה</a:t>
            </a:r>
            <a:r>
              <a:rPr lang="he-IL" sz="2200" dirty="0">
                <a:cs typeface="David" pitchFamily="34" charset="-79"/>
              </a:rPr>
              <a:t> לֹא-תִשְׁחַט עַל-חָמֵץ דַּם-זִבְחִי וְלֹא-יָלִין לַבֹּקֶר זֶבַח חַג הַפָּסַח. </a:t>
            </a:r>
            <a:r>
              <a:rPr lang="he-IL" sz="2200" b="1" dirty="0">
                <a:cs typeface="David" pitchFamily="34" charset="-79"/>
              </a:rPr>
              <a:t>כו</a:t>
            </a:r>
            <a:r>
              <a:rPr lang="he-IL" sz="2200" dirty="0">
                <a:cs typeface="David" pitchFamily="34" charset="-79"/>
              </a:rPr>
              <a:t> רֵאשִׁית בִּכּוּרֵי אַדְמָתְךָ תָּבִיא בֵּית יְהוָה אֱלֹהֶיךָ לֹא-תְבַשֵּׁל גְּדִי בַּחֲלֵב אִמּוֹ. </a:t>
            </a:r>
            <a:endParaRPr lang="en-US" sz="22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579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לד:כז-לה</a:t>
            </a:r>
            <a:r>
              <a:rPr lang="he-IL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'מראה כהן'</a:t>
            </a:r>
            <a:r>
              <a:rPr lang="en-GB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5212" y="1447800"/>
            <a:ext cx="5540188" cy="510540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יְהוָה אֶל-מֹשֶׁה כְּתָב-לְךָ אֶת-הַדְּבָרִים הָאֵלֶּה כִּי עַל-פִּי הַדְּבָרִים הָאֵלֶּה כָּרַתִּי אִתְּךָ בְּרִית וְאֶת-יִשְׂרָאֵל. </a:t>
            </a:r>
            <a:r>
              <a:rPr lang="he-IL" sz="2000" b="1" dirty="0">
                <a:cs typeface="David" pitchFamily="34" charset="-79"/>
              </a:rPr>
              <a:t>כח</a:t>
            </a:r>
            <a:r>
              <a:rPr lang="he-IL" sz="2000" dirty="0">
                <a:cs typeface="David" pitchFamily="34" charset="-79"/>
              </a:rPr>
              <a:t> וַיְהִי-שָׁם עִם-יְהוָה אַרְבָּעִים יוֹם וְאַרְבָּעִים לַיְלָה לֶחֶם לֹא אָכַל וּמַיִם לֹא שָׁתָה וַיִּכְתֹּב עַל-הַלֻּחֹת אֵת דִּבְרֵי הַבְּרִית עֲשֶׂרֶת הַדְּבָרִים.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בְּרֶדֶת מֹשֶׁה מֵהַר סִינַי וּשְׁנֵי לֻחֹת הָעֵדֻת בְּיַד-מֹשֶׁה בְּרִדְתּוֹ מִן-הָהָר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וּמֹשֶׁה לֹא-יָדַע כִּי קָרַן עוֹר פָּנָיו בְּדַבְּרוֹ אִתּוֹ.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וַיַּרְא אַהֲרֹן וְכָל-בְּנֵי יִשְׂרָאֵל אֶת-מֹשֶׁה וְהִנֵּה קָרַן עוֹר פָּנָיו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וַיִּירְאוּ מִגֶּשֶׁת אֵלָיו.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וַיִּקְרָא אֲלֵהֶם מֹשֶׁה וַיָּשֻׁבוּ אֵלָיו אַהֲרֹן וְכָל-הַנְּשִׂאִים בָּעֵדָה וַיְדַבֵּר מֹשֶׁה אֲלֵהֶם. </a:t>
            </a:r>
            <a:r>
              <a:rPr lang="he-IL" sz="2000" b="1" dirty="0" smtClean="0">
                <a:cs typeface="David" pitchFamily="34" charset="-79"/>
              </a:rPr>
              <a:t>לב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וְאַחֲרֵי-כֵן נִגְּשׁוּ כָּל-בְּנֵי יִשְׂרָאֵל וַיְצַוֵּם אֵת כָּל-אֲשֶׁר דִּבֶּר יְהוָה אִתּוֹ בְּהַר סִינָי. </a:t>
            </a:r>
            <a:r>
              <a:rPr lang="he-IL" sz="2000" b="1" dirty="0" smtClean="0">
                <a:cs typeface="David" pitchFamily="34" charset="-79"/>
              </a:rPr>
              <a:t>לג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וַיְכַל מֹשֶׁה מִדַּבֵּר אִתָּם וַיִּתֵּן עַל-פָּנָיו מַסְוֶה. </a:t>
            </a:r>
            <a:r>
              <a:rPr lang="he-IL" sz="2000" b="1" dirty="0" smtClean="0">
                <a:cs typeface="David" pitchFamily="34" charset="-79"/>
              </a:rPr>
              <a:t>לד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וּבְבֹא מֹשֶׁה לִפְנֵי יְהוָה לְדַבֵּר אִתּוֹ יָסִיר אֶת-הַמַּסְוֶה עַד-צֵאתוֹ וְיָצָא וְדִבֶּר אֶל-בְּנֵי יִשְׂרָאֵל אֵת אֲשֶׁר יְצֻוֶּה. </a:t>
            </a:r>
            <a:r>
              <a:rPr lang="he-IL" sz="2000" b="1" dirty="0" smtClean="0">
                <a:cs typeface="David" pitchFamily="34" charset="-79"/>
              </a:rPr>
              <a:t>לה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וְרָאוּ בְנֵי-יִשְׂרָאֵל אֶת-פְּנֵי מֹשֶׁה כִּי קָרַן עוֹר פְּנֵי מֹשֶׁה וְהֵשִׁיב מֹשֶׁה אֶת-הַמַּסְוֶה עַל-פָּנָיו עַד-בֹּאוֹ לְדַבֵּר אִתּוֹ. </a:t>
            </a:r>
            <a:endParaRPr lang="he-IL" sz="20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2412" y="2971800"/>
            <a:ext cx="3482788" cy="762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39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Moshe didn't realise his face was beaming</a:t>
            </a:r>
            <a:r>
              <a:rPr lang="en-GB" sz="2000" dirty="0" smtClean="0">
                <a:cs typeface="David" pitchFamily="34" charset="-79"/>
              </a:rPr>
              <a:t>.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22412" y="3810000"/>
            <a:ext cx="3482788" cy="2951628"/>
          </a:xfrm>
          <a:prstGeom prst="rightArrowCallout">
            <a:avLst>
              <a:gd name="adj1" fmla="val 12166"/>
              <a:gd name="adj2" fmla="val 25000"/>
              <a:gd name="adj3" fmla="val 10963"/>
              <a:gd name="adj4" fmla="val 8618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>
                <a:cs typeface="David" pitchFamily="34" charset="-79"/>
              </a:rPr>
              <a:t>The people were afraid of him. </a:t>
            </a:r>
            <a:endParaRPr lang="en-GB" sz="2000" dirty="0" smtClean="0">
              <a:cs typeface="David" pitchFamily="34" charset="-79"/>
            </a:endParaRPr>
          </a:p>
          <a:p>
            <a:pPr algn="ctr"/>
            <a:r>
              <a:rPr lang="en-GB" sz="2000" dirty="0">
                <a:cs typeface="David" pitchFamily="34" charset="-79"/>
              </a:rPr>
              <a:t>Moshe comes  down having got kapara. </a:t>
            </a:r>
            <a:endParaRPr lang="en-GB" sz="2000" dirty="0" smtClean="0">
              <a:cs typeface="David" pitchFamily="34" charset="-79"/>
            </a:endParaRPr>
          </a:p>
          <a:p>
            <a:pPr algn="ctr"/>
            <a:r>
              <a:rPr lang="en-GB" sz="2000" dirty="0" smtClean="0">
                <a:cs typeface="David" pitchFamily="34" charset="-79"/>
              </a:rPr>
              <a:t>Every </a:t>
            </a:r>
            <a:r>
              <a:rPr lang="en-GB" sz="2000" dirty="0">
                <a:cs typeface="David" pitchFamily="34" charset="-79"/>
              </a:rPr>
              <a:t>year on Yom Kippur we </a:t>
            </a:r>
            <a:r>
              <a:rPr lang="en-GB" sz="2000" dirty="0" smtClean="0">
                <a:cs typeface="David" pitchFamily="34" charset="-79"/>
              </a:rPr>
              <a:t>re-live this </a:t>
            </a:r>
            <a:r>
              <a:rPr lang="en-GB" sz="2000" dirty="0">
                <a:cs typeface="David" pitchFamily="34" charset="-79"/>
              </a:rPr>
              <a:t>whole story. </a:t>
            </a:r>
            <a:r>
              <a:rPr lang="en-GB" sz="2000" dirty="0" smtClean="0">
                <a:cs typeface="David" pitchFamily="34" charset="-79"/>
              </a:rPr>
              <a:t>The Kohen Gadol </a:t>
            </a:r>
            <a:r>
              <a:rPr lang="en-GB" sz="2000" dirty="0">
                <a:cs typeface="David" pitchFamily="34" charset="-79"/>
              </a:rPr>
              <a:t>goes into Har Sinai – Kodesh Kedoshim.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79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3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מ:ל-לג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סיום עבודת המשכן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וַיָּשֶׂם אֶת-הַכִּיֹּר בֵּין-אֹהֶל מוֹעֵד וּבֵין הַמִּזְבֵּחַ וַיִּתֵּן שָׁמָּה מַיִם לְרָחְצָה.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וְרָחֲצוּ מִמֶּנּוּ מֹשֶׁה וְאַהֲרֹן וּבָנָיו אֶת-יְדֵיהֶם וְאֶת-רַגְלֵיהֶם.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בְּבֹאָם אֶל-אֹהֶל מוֹעֵד וּבְקָרְבָתָם אֶל-הַמִּזְבֵּחַ יִרְחָצוּ כַּאֲשֶׁר צִוָּה יְהוָה אֶת-מֹשֶׁה</a:t>
            </a:r>
            <a:r>
              <a:rPr lang="he-IL" dirty="0" smtClean="0">
                <a:cs typeface="David" pitchFamily="34" charset="-79"/>
              </a:rPr>
              <a:t>. 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וַיָּקֶם אֶת-הֶחָצֵר סָבִיב לַמִּשְׁכָּן וְלַמִּזְבֵּחַ וַיִּתֵּן אֶת-מָסַךְ שַׁעַר הֶחָצֵר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וַיְכַל מֹשֶׁה אֶת-הַמְּלָאכָה. </a:t>
            </a:r>
            <a:endParaRPr lang="he-IL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>
                <a:cs typeface="David" pitchFamily="34" charset="-79"/>
              </a:rPr>
              <a:t/>
            </a:r>
            <a:br>
              <a:rPr lang="he-IL" dirty="0">
                <a:cs typeface="David" pitchFamily="34" charset="-79"/>
              </a:rPr>
            </a:br>
            <a:endParaRPr lang="he-IL" dirty="0"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4114800" y="4991100"/>
            <a:ext cx="3886200" cy="838200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Sounds like Shabbat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45679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Mishkan as a Replica of Har Sinai</a:t>
            </a:r>
            <a:endParaRPr lang="he-IL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4017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At chet ha’egel, we collected gold and made a symbol of G-d. </a:t>
            </a: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3"/>
                </a:solidFill>
                <a:cs typeface="David" pitchFamily="34" charset="-79"/>
              </a:rPr>
              <a:t>The kiddush was instead of shul.</a:t>
            </a: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 At the Mishkan, we will do it right. </a:t>
            </a: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This time, the kiddush will be in addition to shul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.</a:t>
            </a:r>
            <a:endParaRPr lang="en-US" sz="20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sz="2000" dirty="0">
              <a:cs typeface="David" pitchFamily="34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90198"/>
              </p:ext>
            </p:extLst>
          </p:nvPr>
        </p:nvGraphicFramePr>
        <p:xfrm>
          <a:off x="609600" y="1295400"/>
          <a:ext cx="7848600" cy="3870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4572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>
                          <a:latin typeface="David" pitchFamily="34" charset="-79"/>
                          <a:cs typeface="David" pitchFamily="34" charset="-79"/>
                        </a:rPr>
                        <a:t>פרק</a:t>
                      </a:r>
                      <a:r>
                        <a:rPr lang="he-IL" sz="2400" b="1" baseline="0" dirty="0" smtClean="0">
                          <a:latin typeface="David" pitchFamily="34" charset="-79"/>
                          <a:cs typeface="David" pitchFamily="34" charset="-79"/>
                        </a:rPr>
                        <a:t> מ - המשכן</a:t>
                      </a:r>
                      <a:endParaRPr lang="en-GB" sz="2400" b="1" dirty="0" smtClean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 smtClean="0">
                          <a:latin typeface="David" pitchFamily="34" charset="-79"/>
                          <a:cs typeface="David" pitchFamily="34" charset="-79"/>
                        </a:rPr>
                        <a:t>פרק כד – הר סיני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 smtClean="0">
                          <a:latin typeface="David" pitchFamily="34" charset="-79"/>
                          <a:cs typeface="David" pitchFamily="34" charset="-79"/>
                        </a:rPr>
                        <a:t>לד </a:t>
                      </a:r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וַיְכַס הֶעָנָן אֶת-אֹהֶל מוֹעֵד וּכְבוֹד יְהוָה מָלֵא אֶת-הַמִּשְׁכָּן. </a:t>
                      </a:r>
                      <a:endParaRPr lang="en-GB" sz="2000" b="0" dirty="0" smtClean="0"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 smtClean="0">
                          <a:latin typeface="David" pitchFamily="34" charset="-79"/>
                          <a:cs typeface="David" pitchFamily="34" charset="-79"/>
                        </a:rPr>
                        <a:t>לה</a:t>
                      </a:r>
                      <a:r>
                        <a:rPr lang="he-IL" sz="2000" b="0" dirty="0" smtClean="0">
                          <a:latin typeface="David" pitchFamily="34" charset="-79"/>
                          <a:cs typeface="David" pitchFamily="34" charset="-79"/>
                        </a:rPr>
                        <a:t> וְלֹא-יָכֹל מֹשֶׁה לָבוֹא אֶל-אֹהֶל מוֹעֵד כִּי-שָׁכַן עָלָיו הֶעָנָן וּכְבוֹד יְהוָה מָלֵא אֶת-הַמִּשְׁכָּן. </a:t>
                      </a:r>
                      <a:endParaRPr lang="en-US" sz="2000" b="0" dirty="0" smtClean="0"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lang="he-IL" sz="2000" b="1" dirty="0" smtClean="0">
                          <a:cs typeface="David" pitchFamily="34" charset="-79"/>
                        </a:rPr>
                        <a:t>טו</a:t>
                      </a:r>
                      <a:r>
                        <a:rPr lang="he-IL" sz="2000" dirty="0" smtClean="0">
                          <a:cs typeface="David" pitchFamily="34" charset="-79"/>
                        </a:rPr>
                        <a:t> וַיַּעַל מֹשֶׁה אֶל-הָהָר וַיְכַס הֶעָנָן אֶת-הָהָר. </a:t>
                      </a:r>
                      <a:endParaRPr lang="en-US" sz="2000" dirty="0" smtClean="0">
                        <a:cs typeface="David" pitchFamily="34" charset="-79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he-IL" sz="2000" b="1" dirty="0" smtClean="0">
                          <a:cs typeface="David" pitchFamily="34" charset="-79"/>
                        </a:rPr>
                        <a:t>טז</a:t>
                      </a:r>
                      <a:r>
                        <a:rPr lang="he-IL" sz="2000" dirty="0" smtClean="0">
                          <a:cs typeface="David" pitchFamily="34" charset="-79"/>
                        </a:rPr>
                        <a:t> וַיִּשְׁכֹּן כְּבוֹד-יְהוָה עַל-הַר סִינַי וַיְכַסֵּהוּ הֶעָנָן שֵׁשֶׁת יָמִים וַיִּקְרָא אֶל-מֹשֶׁה בַּיּוֹם הַשְּׁבִיעִי מִתּוֹךְ הֶעָנָן. </a:t>
                      </a:r>
                      <a:endParaRPr lang="en-US" sz="2000" dirty="0" smtClean="0">
                        <a:cs typeface="David" pitchFamily="34" charset="-79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he-IL" sz="2000" b="1" dirty="0" smtClean="0">
                          <a:cs typeface="David" pitchFamily="34" charset="-79"/>
                        </a:rPr>
                        <a:t>יז</a:t>
                      </a:r>
                      <a:r>
                        <a:rPr lang="he-IL" sz="2000" dirty="0" smtClean="0">
                          <a:cs typeface="David" pitchFamily="34" charset="-79"/>
                        </a:rPr>
                        <a:t> וּמַרְאֵה כְּבוֹד יְהוָה כְּאֵשׁ אֹכֶלֶת בְּרֹאשׁ הָהָר לְעֵינֵי בְּנֵי יִשְׂרָאֵל. </a:t>
                      </a:r>
                      <a:endParaRPr lang="en-US" sz="2000" dirty="0" smtClean="0">
                        <a:cs typeface="David" pitchFamily="34" charset="-79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he-IL" sz="2000" b="1" dirty="0" smtClean="0">
                          <a:cs typeface="David" pitchFamily="34" charset="-79"/>
                        </a:rPr>
                        <a:t>יח</a:t>
                      </a:r>
                      <a:r>
                        <a:rPr lang="he-IL" sz="2000" dirty="0" smtClean="0">
                          <a:cs typeface="David" pitchFamily="34" charset="-79"/>
                        </a:rPr>
                        <a:t> וַיָּבֹא מֹשֶׁה בְּתוֹךְ הֶעָנָן וַיַּעַל אֶל-הָהָר וַיְהִי מֹשֶׁה בָּהָר אַרְבָּעִים יוֹם וְאַרְבָּעִים לָיְלָה. </a:t>
                      </a:r>
                      <a:endParaRPr lang="en-US" sz="2000" dirty="0" smtClean="0">
                        <a:cs typeface="David" pitchFamily="34" charset="-79"/>
                      </a:endParaRPr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37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Rashi’s opinion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00799" y="16764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sng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יט –כד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מעמד הר </a:t>
            </a:r>
            <a:r>
              <a:rPr kumimoji="0" lang="he-IL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סיני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4328888"/>
            <a:ext cx="2286000" cy="19957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effectLst/>
                <a:latin typeface="Calibri"/>
                <a:ea typeface="Calibri"/>
                <a:cs typeface="Arial"/>
              </a:rPr>
              <a:t>כה – לא</a:t>
            </a:r>
            <a:endParaRPr lang="en-US" sz="2400" u="sng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effectLst/>
                <a:latin typeface="Calibri"/>
                <a:ea typeface="Calibri"/>
                <a:cs typeface="Arial"/>
              </a:rPr>
              <a:t>Command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ffectLst/>
                <a:latin typeface="Calibri"/>
                <a:ea typeface="Calibri"/>
                <a:cs typeface="Arial"/>
              </a:rPr>
              <a:t>המשכן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16764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effectLst/>
                <a:latin typeface="Calibri"/>
                <a:ea typeface="Calibri"/>
                <a:cs typeface="Arial"/>
              </a:rPr>
              <a:t>לב – לד</a:t>
            </a:r>
            <a:endParaRPr lang="en-US" sz="2400" u="sng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ffectLst/>
                <a:latin typeface="Calibri"/>
                <a:ea typeface="Calibri"/>
                <a:cs typeface="Arial"/>
              </a:rPr>
              <a:t>סיפור חטא העגל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4328887"/>
            <a:ext cx="2286000" cy="199571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effectLst/>
                <a:latin typeface="Calibri"/>
                <a:ea typeface="Calibri"/>
                <a:cs typeface="Arial"/>
              </a:rPr>
              <a:t>לה- מ</a:t>
            </a:r>
            <a:endParaRPr lang="en-US" sz="2400" u="sng" dirty="0">
              <a:effectLst/>
              <a:latin typeface="Calibri"/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effectLst/>
                <a:latin typeface="Calibri"/>
                <a:ea typeface="Calibri"/>
                <a:cs typeface="Arial"/>
              </a:rPr>
              <a:t>בנין המשכן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4" name="Down Arrow 3"/>
          <p:cNvSpPr/>
          <p:nvPr/>
        </p:nvSpPr>
        <p:spPr>
          <a:xfrm rot="18849770">
            <a:off x="4733975" y="3415575"/>
            <a:ext cx="576064" cy="124636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2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5400000">
            <a:off x="5274566" y="1835401"/>
            <a:ext cx="576064" cy="167639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2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5400000">
            <a:off x="3369568" y="4488544"/>
            <a:ext cx="576064" cy="1676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59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9" grpId="0" animBg="1"/>
      <p:bldP spid="12" grpId="0" animBg="1"/>
      <p:bldP spid="4" grpId="0" animBg="1"/>
      <p:bldP spid="14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Rashi’s Opinion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We cannot ignore the connection between chet ha’egel and the Mishkan.</a:t>
            </a: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Had we not sinned, we could have had a replica of Har Sinai but it wouldn’t necessarily have to be portable.</a:t>
            </a:r>
          </a:p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As a result of chet ha’egel we are not going to Israel so soon.</a:t>
            </a: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We need something in the desert for rehab and so need an immediate portable structure.</a:t>
            </a:r>
          </a:p>
          <a:p>
            <a:endParaRPr lang="en-GB" dirty="0" smtClean="0">
              <a:cs typeface="David" pitchFamily="34" charset="-79"/>
            </a:endParaRPr>
          </a:p>
          <a:p>
            <a:endParaRPr lang="en-GB" dirty="0" smtClean="0">
              <a:cs typeface="David" pitchFamily="34" charset="-79"/>
            </a:endParaRPr>
          </a:p>
          <a:p>
            <a:pPr marL="0" indent="0" algn="r">
              <a:buNone/>
            </a:pPr>
            <a:endParaRPr lang="en-US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7329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the Order?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If the Mishkan came after chet ha’egel, we would think we only need the Mishkan because of chet ha’egel.</a:t>
            </a: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Therefore, Chumash puts the Mishkan first to show that even without the chet, we still need a structure to remember Har Sinai. </a:t>
            </a: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The order highlights the connection between the Mishkan and Har Sinai which otherwise might not be noticed. </a:t>
            </a:r>
          </a:p>
          <a:p>
            <a:pPr marL="0" indent="0" algn="r">
              <a:buNone/>
            </a:pPr>
            <a:endParaRPr lang="en-US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090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Happy Ending?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19200"/>
            <a:ext cx="6248400" cy="41148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שמות מ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וַיְכַס הֶעָנָן אֶת-אֹהֶל מוֹעֵד וּכְבוֹד יְהוָה מָלֵא אֶת-הַמִּשְׁכָּן.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לה</a:t>
            </a: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וְלֹא-יָכֹל מֹשֶׁה לָבוֹא אֶל-אֹהֶל מוֹעֵד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כִּי-שָׁכַן עָלָיו הֶעָנָן וּכְבוֹד יְהוָה מָלֵא אֶת-הַמִּשְׁכָּן.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וּבְהֵעָלוֹת הֶעָנָן מֵעַל הַמִּשְׁכָּן יִסְעוּ בְּנֵי יִשְׂרָאֵל בְּכֹל מַסְעֵיהֶם.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וְאִם-לֹא יֵעָלֶה הֶעָנָן וְלֹא יִסְעוּ עַד-יוֹם הֵעָלֹתוֹ.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עֲנַן יְהוָה עַל-הַמִּשְׁכָּן יוֹמָם וְאֵשׁ תִּהְיֶה לַיְלָה בּוֹ לְעֵינֵי כָל-בֵּית-יִשְׂרָאֵל בְּכָל-מַסְעֵיהֶם.  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5859" y="1219200"/>
            <a:ext cx="3088341" cy="2667000"/>
          </a:xfrm>
          <a:prstGeom prst="rightArrowCallout">
            <a:avLst>
              <a:gd name="adj1" fmla="val 14305"/>
              <a:gd name="adj2" fmla="val 25000"/>
              <a:gd name="adj3" fmla="val 11631"/>
              <a:gd name="adj4" fmla="val 8457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In contrast to</a:t>
            </a:r>
          </a:p>
          <a:p>
            <a:pPr algn="ctr"/>
            <a:r>
              <a:rPr lang="en-GB" sz="2400" dirty="0" smtClean="0"/>
              <a:t>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שמות כד:טז:</a:t>
            </a:r>
            <a:endParaRPr lang="en-GB" sz="2400" dirty="0" smtClean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2400" dirty="0" smtClean="0">
                <a:latin typeface="David" pitchFamily="34" charset="-79"/>
                <a:cs typeface="David" pitchFamily="34" charset="-79"/>
              </a:rPr>
              <a:t>וַיִּשְׁכֹּן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כְּבוֹד-יְהוָה עַל-הַר סִינַי, וַיְכַסֵּהוּ הֶעָנָן שֵׁשֶׁת יָמִים; וַיִּקְרָא אֶל-מֹשֶׁה בַּיּוֹם הַשְּׁבִיעִי, מִתּוֹךְ הֶעָנָן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 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105400"/>
            <a:ext cx="8153400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200" b="1" dirty="0">
                <a:latin typeface="David" pitchFamily="34" charset="-79"/>
                <a:cs typeface="David" pitchFamily="34" charset="-79"/>
              </a:rPr>
              <a:t>ויקרא א</a:t>
            </a:r>
          </a:p>
          <a:p>
            <a:pPr algn="r" rtl="1"/>
            <a:r>
              <a:rPr lang="he-IL" sz="32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32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2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וַיִּקְרָא אֶל-מֹשֶׁה וַיְדַבֵּר יְהוָה אֵלָיו מֵאֹהֶל מוֹעֵד לֵאמֹר.</a:t>
            </a:r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02800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כג:כ-כה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 is speaking to Bnei Yisrael through Moshe</a:t>
            </a:r>
            <a:endParaRPr lang="he-IL" sz="3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600200"/>
            <a:ext cx="49530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הִנֵּה אָנֹכִי שֹׁלֵחַ מַלְאָךְ לְפָנֶיךָ לִשְׁמָרְךָ בַּדָּרֶךְ וְלַהֲבִיאֲךָ אֶל-הַמָּקוֹם אֲשֶׁר הֲכִנֹתִי. 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הִשָּׁמֶר מִפָּנָיו וּשְׁמַע בְּקֹלוֹ אַל-תַּמֵּר בּוֹ כִּי לֹא יִשָּׂא לְפִשְׁעֲכֶם כִּי שְׁמִי בְּקִרְבּוֹ. </a:t>
            </a:r>
            <a:endParaRPr lang="en-US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כִּי אִם-שָׁמוֹעַ תִּשְׁמַע בְּקֹלוֹ וְעָשִׂיתָ כֹּל אֲשֶׁר אֲדַבֵּר וְאָיַבְתִּי אֶת-אֹיְבֶיךָ וְצַרְתִּי </a:t>
            </a:r>
            <a:r>
              <a:rPr lang="he-IL" b="1" dirty="0" smtClean="0">
                <a:solidFill>
                  <a:schemeClr val="accent4"/>
                </a:solidFill>
                <a:cs typeface="David" pitchFamily="34" charset="-79"/>
              </a:rPr>
              <a:t>אֶת-צֹרְרֶיךָ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752600"/>
            <a:ext cx="3886200" cy="1295400"/>
          </a:xfrm>
          <a:prstGeom prst="rightArrowCallout">
            <a:avLst>
              <a:gd name="adj1" fmla="val 25000"/>
              <a:gd name="adj2" fmla="val 25000"/>
              <a:gd name="adj3" fmla="val 20011"/>
              <a:gd name="adj4" fmla="val 8799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will  send a malach in front of you to the place He has made ready, Eretz Yisrael. 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152400" y="3276600"/>
            <a:ext cx="38862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88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 careful of this malach because if you rebel, he will punish you harshly. </a:t>
            </a:r>
          </a:p>
          <a:p>
            <a:pPr algn="ctr"/>
            <a:r>
              <a:rPr lang="en-GB" sz="2000" dirty="0" smtClean="0"/>
              <a:t>He can’t forgive your sins.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4876800"/>
            <a:ext cx="3886200" cy="1371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88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you obey the malach and therefore do what G-d says, He will help you.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69551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כג:כ-כה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1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 is speaking to Bnei Yisrael through Moshe</a:t>
            </a:r>
            <a:endParaRPr lang="he-IL" sz="3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524000"/>
            <a:ext cx="5105400" cy="4267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כג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3"/>
                </a:solidFill>
                <a:cs typeface="David" pitchFamily="34" charset="-79"/>
              </a:rPr>
              <a:t>כִּי-יֵלֵךְ מַלְאָכִי לְפָנֶיךָ וֶהֱבִיאֲךָ אֶל-הָאֱמֹרִי וְהַחִתִּי וְהַפְּרִזִּי וְהַכְּנַעֲנִי הַחִוִּי וְהַיְבוּסִי וְהִכְחַדְתִּיו. </a:t>
            </a:r>
            <a:endParaRPr lang="en-US" sz="28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כד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2"/>
                </a:solidFill>
                <a:cs typeface="David" pitchFamily="34" charset="-79"/>
              </a:rPr>
              <a:t>לֹא-תִשְׁתַּחֲוֶה לֵאלֹהֵיהֶם וְלֹא תָעָבְדֵם וְלֹא תַעֲשֶׂה כְּמַעֲשֵׂיהֶם כִּי הָרֵס תְּהָרְסֵם וְשַׁבֵּר תְּשַׁבֵּר מַצֵּבֹתֵיהֶם. </a:t>
            </a:r>
            <a:endParaRPr lang="en-US" sz="28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כה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וַעֲבַדְתֶּם אֵת יְהוָה אֱלֹהֵיכֶם וּבֵרַךְ אֶת-לַחְמְךָ וְאֶת-מֵימֶיךָ וַהֲסִרֹתִי מַחֲלָה מִקִּרְבֶּךָ. </a:t>
            </a:r>
            <a:endParaRPr lang="en-US" sz="2800" b="1" dirty="0">
              <a:solidFill>
                <a:schemeClr val="accent6"/>
              </a:solidFill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152400" y="1676400"/>
            <a:ext cx="38100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21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The malach will help you defeat all your enemies.</a:t>
            </a:r>
            <a:endParaRPr lang="he-IL" sz="24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2971800"/>
            <a:ext cx="3810000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24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When you get to the land, destroy all their idol worshipping.</a:t>
            </a:r>
            <a:endParaRPr lang="he-IL" sz="2400" dirty="0"/>
          </a:p>
        </p:txBody>
      </p:sp>
      <p:sp>
        <p:nvSpPr>
          <p:cNvPr id="7" name="Right Arrow Callout 6"/>
          <p:cNvSpPr/>
          <p:nvPr/>
        </p:nvSpPr>
        <p:spPr>
          <a:xfrm>
            <a:off x="152400" y="4343400"/>
            <a:ext cx="38100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87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Rather, serve your G-d.</a:t>
            </a:r>
            <a:endParaRPr lang="he-IL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152400" y="5638800"/>
            <a:ext cx="8610600" cy="990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800" dirty="0">
                <a:cs typeface="David" pitchFamily="34" charset="-79"/>
              </a:rPr>
              <a:t>Sounds </a:t>
            </a:r>
            <a:r>
              <a:rPr lang="en-GB" sz="2800" dirty="0" smtClean="0">
                <a:cs typeface="David" pitchFamily="34" charset="-79"/>
              </a:rPr>
              <a:t>like the </a:t>
            </a:r>
            <a:r>
              <a:rPr lang="en-GB" sz="2800" dirty="0">
                <a:cs typeface="David" pitchFamily="34" charset="-79"/>
              </a:rPr>
              <a:t>malach is human. Who could it be? </a:t>
            </a:r>
            <a:endParaRPr lang="en-GB" sz="2800" dirty="0" smtClean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246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1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במדבר כ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Moshe as a Malach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76400"/>
            <a:ext cx="6629400" cy="4876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וַיִּשְׁלַח מֹשֶׁה מַלְאָכִים מִקָּדֵשׁ אֶל-מֶלֶךְ אֱדוֹם כֹּה אָמַר אָחִיךָ יִשְׂרָאֵל אַתָּה יָדַעְתָּ אֵת כָּל-הַתְּלָאָה אֲשֶׁר מְצָאָתְנוּ.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וַיֵּרְדוּ אֲבֹתֵינוּ מִצְרַיְמָה וַנֵּשֶׁב בְּמִצְרַיִם יָמִים רַבִּים וַיָּרֵעוּ לָנוּ מִצְרַיִם וְלַאֲבֹתֵינוּ.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וַנִּצְעַק אֶל-יְהוָה וַיִּשְׁמַע קֹלֵנוּ וַיִּשְׁלַח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מַלְאָךְ</a:t>
            </a:r>
            <a:r>
              <a:rPr lang="he-IL" dirty="0">
                <a:cs typeface="David" pitchFamily="34" charset="-79"/>
              </a:rPr>
              <a:t> וַיֹּצִאֵנוּ מִמִּצְרָיִם וְהִנֵּה אֲנַחְנוּ בְקָדֵשׁ עִיר קְצֵה גְבוּלֶךָ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04800" y="3505200"/>
            <a:ext cx="1981200" cy="2133600"/>
          </a:xfrm>
          <a:prstGeom prst="rightArrowCallout">
            <a:avLst>
              <a:gd name="adj1" fmla="val 16209"/>
              <a:gd name="adj2" fmla="val 25000"/>
              <a:gd name="adj3" fmla="val 14011"/>
              <a:gd name="adj4" fmla="val 7450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sent a malach who took us out of Egypt = Moshe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12467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כד:יב</a:t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Moshe leaves the people</a:t>
            </a:r>
            <a:endParaRPr lang="he-IL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295400"/>
            <a:ext cx="54864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יְהוָה אֶל-מֹשֶׁה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עֲלֵה אֵלַי הָהָרָה וֶהְיֵה-שָׁם וְאֶתְּנָה לְךָ אֶת-לֻחֹת הָאֶבֶן וְהַתּוֹרָה וְהַמִּצְוָה אֲשֶׁר כָּתַבְתִּי לְהוֹרֹתָם.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וַיָּקָם מֹשֶׁה וִיהוֹשֻׁעַ מְשָׁרְתוֹ וַיַּעַל מֹשֶׁה אֶל-הַר הָאֱלֹהִים.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יד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וְאֶל-הַזְּקֵנִים אָמַר שְׁבוּ-לָנוּ בָזֶה עַד אֲשֶׁר-נָשׁוּב אֲלֵיכֶם וְהִנֵּה אַהֲרֹן וְחוּר עִמָּכֶם מִי-בַעַל דְּבָרִים יִגַּשׁ אֲלֵהֶם.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וַיַּעַל מֹשֶׁה אֶל-הָהָר וַיְכַס הֶעָנָן אֶת-הָהָר.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טז</a:t>
            </a:r>
            <a:r>
              <a:rPr lang="he-IL" sz="2200" dirty="0">
                <a:cs typeface="David" pitchFamily="34" charset="-79"/>
              </a:rPr>
              <a:t> וַיִּשְׁכֹּן כְּבוֹד-יְהוָה עַל-הַר סִינַי וַיְכַסֵּהוּ הֶעָנָן שֵׁשֶׁת יָמִים וַיִּקְרָא אֶל-מֹשֶׁה בַּיּוֹם הַשְּׁבִיעִי מִתּוֹךְ הֶעָנָן.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יז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וּמַרְאֵה כְּבוֹד יְהוָה כְּאֵשׁ אֹכֶלֶת בְּרֹאשׁ הָהָר לְעֵינֵי בְּנֵי יִשְׂרָאֵל.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יח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וַיָּבֹא מֹשֶׁה בְּתוֹךְ הֶעָנָן וַיַּעַל אֶל-הָהָר וַיְהִי מֹשֶׁה בָּהָר אַרְבָּעִים יוֹם וְאַרְבָּעִים לָיְלָה.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143000"/>
            <a:ext cx="3505200" cy="1524000"/>
          </a:xfrm>
          <a:prstGeom prst="rightArrowCallout">
            <a:avLst>
              <a:gd name="adj1" fmla="val 25000"/>
              <a:gd name="adj2" fmla="val 25000"/>
              <a:gd name="adj3" fmla="val 11180"/>
              <a:gd name="adj4" fmla="val 89901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tells Moshe to go up the mountain to get 3 things.</a:t>
            </a:r>
          </a:p>
          <a:p>
            <a:pPr algn="ctr"/>
            <a:r>
              <a:rPr lang="en-GB" sz="2000" dirty="0" smtClean="0"/>
              <a:t>Luchot Ha’Even are the symbol of the brit.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152400" y="2819400"/>
            <a:ext cx="3505200" cy="1828800"/>
          </a:xfrm>
          <a:prstGeom prst="rightArrowCallout">
            <a:avLst>
              <a:gd name="adj1" fmla="val 9524"/>
              <a:gd name="adj2" fmla="val 25000"/>
              <a:gd name="adj3" fmla="val 14682"/>
              <a:gd name="adj4" fmla="val 8965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Moshe tells the elders to wait here until they come back. If there are any questions, they should go to Aharon and Chur.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4953000"/>
            <a:ext cx="3505200" cy="1676400"/>
          </a:xfrm>
          <a:prstGeom prst="rightArrowCallout">
            <a:avLst>
              <a:gd name="adj1" fmla="val 25000"/>
              <a:gd name="adj2" fmla="val 25000"/>
              <a:gd name="adj3" fmla="val 14333"/>
              <a:gd name="adj4" fmla="val 8970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don’t know when Moshe will get back. They see him say goodbye and then enter a cloud like a consuming fire.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6634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ה</a:t>
            </a:r>
            <a:br>
              <a:rPr lang="he-IL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Danger of the Fire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וַתֹּאמְרוּ הֵן הֶרְאָנוּ יְהוָה אֱלֹהֵינוּ אֶת-כְּבֹדוֹ וְאֶת-גָּדְלוֹ וְאֶת-קֹלוֹ שָׁמַעְנוּ מִתּוֹךְ הָאֵשׁ הַיּוֹם הַזֶּה רָאִינוּ כִּי-יְדַבֵּר אֱלֹהִים אֶת-הָאָדָם וָחָי.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וְעַתָּה לָמָּה נָמוּת כִּי תֹאכְלֵנוּ הָאֵשׁ הַגְּדֹלָה הַזֹּאת אִם-יֹסְפִים אֲנַחְנוּ לִשְׁמֹעַ אֶת-קוֹל יְהוָה אֱלֹהֵינוּ עוֹד וָמָתְנוּ.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מִי כָל-בָּשָׂר אֲשֶׁר שָׁמַע קוֹל אֱלֹהִים חַיִּים מְדַבֵּר מִתּוֹךְ-הָאֵשׁ כָּמֹנוּ וַיֶּחִי.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3500" b="1" dirty="0">
                <a:solidFill>
                  <a:schemeClr val="accent2"/>
                </a:solidFill>
                <a:cs typeface="David" pitchFamily="34" charset="-79"/>
              </a:rPr>
              <a:t>If </a:t>
            </a:r>
            <a:r>
              <a:rPr lang="en-GB" sz="3500" b="1" dirty="0" smtClean="0">
                <a:solidFill>
                  <a:schemeClr val="accent2"/>
                </a:solidFill>
                <a:cs typeface="David" pitchFamily="34" charset="-79"/>
              </a:rPr>
              <a:t>they stand </a:t>
            </a:r>
            <a:r>
              <a:rPr lang="en-GB" sz="3500" b="1" dirty="0">
                <a:solidFill>
                  <a:schemeClr val="accent2"/>
                </a:solidFill>
                <a:cs typeface="David" pitchFamily="34" charset="-79"/>
              </a:rPr>
              <a:t>any closer to </a:t>
            </a:r>
            <a:r>
              <a:rPr lang="en-GB" sz="3500" b="1" dirty="0" smtClean="0">
                <a:solidFill>
                  <a:schemeClr val="accent2"/>
                </a:solidFill>
                <a:cs typeface="David" pitchFamily="34" charset="-79"/>
              </a:rPr>
              <a:t>the fire</a:t>
            </a:r>
            <a:r>
              <a:rPr lang="en-GB" sz="3500" b="1" dirty="0">
                <a:solidFill>
                  <a:schemeClr val="accent2"/>
                </a:solidFill>
                <a:cs typeface="David" pitchFamily="34" charset="-79"/>
              </a:rPr>
              <a:t>, </a:t>
            </a:r>
            <a:r>
              <a:rPr lang="en-GB" sz="3500" b="1" dirty="0" smtClean="0">
                <a:solidFill>
                  <a:schemeClr val="accent2"/>
                </a:solidFill>
                <a:cs typeface="David" pitchFamily="34" charset="-79"/>
              </a:rPr>
              <a:t>they </a:t>
            </a:r>
            <a:r>
              <a:rPr lang="en-GB" sz="3500" b="1" dirty="0">
                <a:solidFill>
                  <a:schemeClr val="accent2"/>
                </a:solidFill>
                <a:cs typeface="David" pitchFamily="34" charset="-79"/>
              </a:rPr>
              <a:t>will be consumed by </a:t>
            </a:r>
            <a:r>
              <a:rPr lang="en-GB" sz="3500" b="1" dirty="0" smtClean="0">
                <a:solidFill>
                  <a:schemeClr val="accent2"/>
                </a:solidFill>
                <a:cs typeface="David" pitchFamily="34" charset="-79"/>
              </a:rPr>
              <a:t>it.</a:t>
            </a:r>
            <a:endParaRPr lang="he-IL" sz="3500" b="1" dirty="0">
              <a:solidFill>
                <a:schemeClr val="accent2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3100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799" y="9906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  <a:defRPr/>
            </a:pPr>
            <a:r>
              <a:rPr lang="he-IL" sz="2400" u="sng" kern="0" dirty="0">
                <a:solidFill>
                  <a:sysClr val="window" lastClr="FFFFFF"/>
                </a:solidFill>
                <a:ea typeface="Calibri"/>
              </a:rPr>
              <a:t>יט –כד</a:t>
            </a:r>
            <a:endParaRPr lang="en-US" sz="2400" u="sng" kern="0" dirty="0">
              <a:solidFill>
                <a:sysClr val="window" lastClr="FFFFFF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  <a:defRPr/>
            </a:pPr>
            <a:r>
              <a:rPr lang="he-IL" sz="2400" kern="0" dirty="0">
                <a:solidFill>
                  <a:sysClr val="window" lastClr="FFFFFF"/>
                </a:solidFill>
                <a:ea typeface="Calibri"/>
              </a:rPr>
              <a:t>מעמד הר </a:t>
            </a:r>
            <a:r>
              <a:rPr lang="he-IL" sz="2400" kern="0" dirty="0" smtClean="0">
                <a:solidFill>
                  <a:sysClr val="window" lastClr="FFFFFF"/>
                </a:solidFill>
                <a:ea typeface="Calibri"/>
              </a:rPr>
              <a:t>סיני</a:t>
            </a:r>
            <a:endParaRPr lang="en-US" sz="2400" kern="0" dirty="0">
              <a:solidFill>
                <a:sysClr val="window" lastClr="FFFFFF"/>
              </a:solidFill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5800" y="3886200"/>
            <a:ext cx="2286000" cy="19957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solidFill>
                  <a:prstClr val="white"/>
                </a:solidFill>
                <a:ea typeface="Calibri"/>
              </a:rPr>
              <a:t>כה – לא</a:t>
            </a:r>
            <a:endParaRPr lang="en-US" sz="2400" u="sng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prstClr val="white"/>
                </a:solidFill>
                <a:ea typeface="Calibri"/>
                <a:cs typeface="Arial"/>
              </a:rPr>
              <a:t>Command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solidFill>
                  <a:prstClr val="white"/>
                </a:solidFill>
                <a:ea typeface="Calibri"/>
              </a:rPr>
              <a:t>המשכן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977400"/>
            <a:ext cx="2286000" cy="1994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solidFill>
                  <a:prstClr val="white"/>
                </a:solidFill>
                <a:ea typeface="Calibri"/>
              </a:rPr>
              <a:t>לב – לד</a:t>
            </a:r>
            <a:endParaRPr lang="en-US" sz="2400" u="sng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solidFill>
                  <a:prstClr val="white"/>
                </a:solidFill>
                <a:ea typeface="Calibri"/>
              </a:rPr>
              <a:t>סיפור חטא העגל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3886200"/>
            <a:ext cx="2286000" cy="199571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u="sng" dirty="0">
                <a:solidFill>
                  <a:prstClr val="white"/>
                </a:solidFill>
                <a:ea typeface="Calibri"/>
              </a:rPr>
              <a:t>לה- מ</a:t>
            </a:r>
            <a:endParaRPr lang="en-US" sz="2400" u="sng" dirty="0">
              <a:solidFill>
                <a:prstClr val="white"/>
              </a:solidFill>
              <a:ea typeface="Calibri"/>
              <a:cs typeface="Arial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solidFill>
                  <a:prstClr val="white"/>
                </a:solidFill>
                <a:ea typeface="Calibri"/>
              </a:rPr>
              <a:t>בנין המשכן</a:t>
            </a:r>
            <a:endParaRPr lang="en-US" sz="2400" dirty="0">
              <a:solidFill>
                <a:prstClr val="white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133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9" grpId="1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7775</TotalTime>
  <Words>3786</Words>
  <Application>Microsoft Office PowerPoint</Application>
  <PresentationFormat>On-screen Show (4:3)</PresentationFormat>
  <Paragraphs>327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שמות</vt:lpstr>
      <vt:lpstr>PowerPoint Presentation</vt:lpstr>
      <vt:lpstr>PowerPoint Presentation</vt:lpstr>
      <vt:lpstr>כג:כ-כה - G-d is speaking to Bnei Yisrael through Moshe</vt:lpstr>
      <vt:lpstr>כג:כ-כה - G-d is speaking to Bnei Yisrael through Moshe</vt:lpstr>
      <vt:lpstr>במדבר כ - Moshe as a Malach</vt:lpstr>
      <vt:lpstr>שמות כד:יב - Moshe leaves the people</vt:lpstr>
      <vt:lpstr>דברים ה - The Danger of the Fire</vt:lpstr>
      <vt:lpstr>PowerPoint Presentation</vt:lpstr>
      <vt:lpstr>שמות לא:יח - The Story Continues</vt:lpstr>
      <vt:lpstr>שמות לב - The Egel</vt:lpstr>
      <vt:lpstr>שמות לב - The Egel</vt:lpstr>
      <vt:lpstr>Compare between Perakim 32 and 24</vt:lpstr>
      <vt:lpstr>Only after וַיָּקֻמוּ לְצַחֵק…</vt:lpstr>
      <vt:lpstr>לב:יז-כה - Next Chronologically</vt:lpstr>
      <vt:lpstr>לב:יז-כה - Next Chronologically</vt:lpstr>
      <vt:lpstr>Why an Egel?</vt:lpstr>
      <vt:lpstr>לב:כו-כז</vt:lpstr>
      <vt:lpstr>לב:ז-טו</vt:lpstr>
      <vt:lpstr>לב:ז-טו</vt:lpstr>
      <vt:lpstr>לב:ל-לא - Felony or Misdemeanour</vt:lpstr>
      <vt:lpstr>כ:יט-כב - Serving G-d the Wrong Way</vt:lpstr>
      <vt:lpstr>לב:לב-לה - Cancel Brit Sinai</vt:lpstr>
      <vt:lpstr>פרק לג:א-ז - Brit Avot without Brit Sinai</vt:lpstr>
      <vt:lpstr>פרק לג:יב-יג - Moshe’s Response</vt:lpstr>
      <vt:lpstr>פרק לג:יד-טז - All or Nothing</vt:lpstr>
      <vt:lpstr>Catch 22</vt:lpstr>
      <vt:lpstr>פרק לג:יז-כג</vt:lpstr>
      <vt:lpstr>פרק לד:א-י – מידות הרחמים</vt:lpstr>
      <vt:lpstr>פרק לד:יא-יז Read the following mitzvot and see if they are old or new…</vt:lpstr>
      <vt:lpstr>פרק לד:יח - עליה לרגל</vt:lpstr>
      <vt:lpstr>פרק לד:כז-לה - 'מראה כהן' </vt:lpstr>
      <vt:lpstr>שמות מ:ל-לג  – סיום עבודת המשכן</vt:lpstr>
      <vt:lpstr>The Mishkan as a Replica of Har Sinai</vt:lpstr>
      <vt:lpstr>Rashi’s opinion</vt:lpstr>
      <vt:lpstr>Rashi’s Opinion</vt:lpstr>
      <vt:lpstr>Why the Order?</vt:lpstr>
      <vt:lpstr>Happy Ending?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304</cp:revision>
  <dcterms:created xsi:type="dcterms:W3CDTF">2006-08-16T00:00:00Z</dcterms:created>
  <dcterms:modified xsi:type="dcterms:W3CDTF">2013-09-17T18:19:16Z</dcterms:modified>
</cp:coreProperties>
</file>