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321" r:id="rId3"/>
    <p:sldId id="258" r:id="rId4"/>
    <p:sldId id="302" r:id="rId5"/>
    <p:sldId id="322" r:id="rId6"/>
    <p:sldId id="303" r:id="rId7"/>
    <p:sldId id="304" r:id="rId8"/>
    <p:sldId id="305" r:id="rId9"/>
    <p:sldId id="323" r:id="rId10"/>
    <p:sldId id="306" r:id="rId11"/>
    <p:sldId id="324" r:id="rId12"/>
    <p:sldId id="325" r:id="rId13"/>
    <p:sldId id="307" r:id="rId14"/>
    <p:sldId id="308" r:id="rId15"/>
    <p:sldId id="309" r:id="rId16"/>
    <p:sldId id="326" r:id="rId17"/>
    <p:sldId id="310" r:id="rId18"/>
    <p:sldId id="311" r:id="rId19"/>
    <p:sldId id="312" r:id="rId20"/>
    <p:sldId id="327" r:id="rId21"/>
    <p:sldId id="313" r:id="rId22"/>
    <p:sldId id="314" r:id="rId23"/>
    <p:sldId id="315" r:id="rId24"/>
    <p:sldId id="316" r:id="rId25"/>
    <p:sldId id="328" r:id="rId26"/>
    <p:sldId id="330" r:id="rId27"/>
    <p:sldId id="331" r:id="rId28"/>
    <p:sldId id="329" r:id="rId29"/>
    <p:sldId id="317" r:id="rId30"/>
    <p:sldId id="332" r:id="rId31"/>
    <p:sldId id="333" r:id="rId32"/>
    <p:sldId id="334" r:id="rId33"/>
    <p:sldId id="318" r:id="rId34"/>
    <p:sldId id="319" r:id="rId35"/>
    <p:sldId id="336" r:id="rId36"/>
    <p:sldId id="320" r:id="rId37"/>
    <p:sldId id="337" r:id="rId38"/>
    <p:sldId id="335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29" autoAdjust="0"/>
    <p:restoredTop sz="96625" autoAdjust="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A6D8D2-D61E-4A36-B68B-0FFB40AA41BA}" type="doc">
      <dgm:prSet loTypeId="urn:microsoft.com/office/officeart/2005/8/layout/arrow6" loCatId="relationship" qsTypeId="urn:microsoft.com/office/officeart/2005/8/quickstyle/simple2" qsCatId="simple" csTypeId="urn:microsoft.com/office/officeart/2005/8/colors/accent3_3" csCatId="accent3" phldr="1"/>
      <dgm:spPr/>
      <dgm:t>
        <a:bodyPr/>
        <a:lstStyle/>
        <a:p>
          <a:pPr rtl="1"/>
          <a:endParaRPr lang="he-IL"/>
        </a:p>
      </dgm:t>
    </dgm:pt>
    <dgm:pt modelId="{3AE78EB7-54D1-4AC5-8848-AA83923904F5}">
      <dgm:prSet phldrT="[Text]" custT="1"/>
      <dgm:spPr/>
      <dgm:t>
        <a:bodyPr/>
        <a:lstStyle/>
        <a:p>
          <a:pPr rtl="1"/>
          <a:r>
            <a:rPr lang="en-GB" sz="2400" dirty="0" smtClean="0"/>
            <a:t>If G-d comes with us then as soon as we do something wrong we get punished and won’t survive. </a:t>
          </a:r>
          <a:endParaRPr lang="he-IL" sz="2400" dirty="0"/>
        </a:p>
      </dgm:t>
    </dgm:pt>
    <dgm:pt modelId="{E2B1588B-6B42-4ECD-AC09-6DC2B01BDC18}" type="parTrans" cxnId="{C0B8F847-B0B4-47F0-BBAA-1D16E40ABD19}">
      <dgm:prSet/>
      <dgm:spPr/>
      <dgm:t>
        <a:bodyPr/>
        <a:lstStyle/>
        <a:p>
          <a:pPr rtl="1"/>
          <a:endParaRPr lang="he-IL"/>
        </a:p>
      </dgm:t>
    </dgm:pt>
    <dgm:pt modelId="{DED8DA0D-DA2B-45DE-8874-C3B0F617398E}" type="sibTrans" cxnId="{C0B8F847-B0B4-47F0-BBAA-1D16E40ABD19}">
      <dgm:prSet/>
      <dgm:spPr/>
      <dgm:t>
        <a:bodyPr/>
        <a:lstStyle/>
        <a:p>
          <a:pPr rtl="1"/>
          <a:endParaRPr lang="he-IL"/>
        </a:p>
      </dgm:t>
    </dgm:pt>
    <dgm:pt modelId="{25A26C3C-DC04-4550-8016-8E123AD89B8E}">
      <dgm:prSet phldrT="[Text]" custT="1"/>
      <dgm:spPr/>
      <dgm:t>
        <a:bodyPr/>
        <a:lstStyle/>
        <a:p>
          <a:pPr rtl="1"/>
          <a:r>
            <a:rPr lang="en-GB" sz="2400" dirty="0" smtClean="0"/>
            <a:t>If G-d doesn’t come with us then there is no point to our survival. </a:t>
          </a:r>
          <a:endParaRPr lang="he-IL" sz="2400" dirty="0"/>
        </a:p>
      </dgm:t>
    </dgm:pt>
    <dgm:pt modelId="{A5332DB0-B02B-49CB-A97D-4A18F93D0B69}" type="parTrans" cxnId="{8F25181A-283F-47B4-BDB0-9E11ADD8F3C6}">
      <dgm:prSet/>
      <dgm:spPr/>
      <dgm:t>
        <a:bodyPr/>
        <a:lstStyle/>
        <a:p>
          <a:pPr rtl="1"/>
          <a:endParaRPr lang="he-IL"/>
        </a:p>
      </dgm:t>
    </dgm:pt>
    <dgm:pt modelId="{19338B92-E717-4CBC-9CE0-C26C97DA0D4F}" type="sibTrans" cxnId="{8F25181A-283F-47B4-BDB0-9E11ADD8F3C6}">
      <dgm:prSet/>
      <dgm:spPr/>
      <dgm:t>
        <a:bodyPr/>
        <a:lstStyle/>
        <a:p>
          <a:pPr rtl="1"/>
          <a:endParaRPr lang="he-IL"/>
        </a:p>
      </dgm:t>
    </dgm:pt>
    <dgm:pt modelId="{A6CB77D4-A761-4A58-9F2C-792F0EC84CB5}" type="pres">
      <dgm:prSet presAssocID="{B2A6D8D2-D61E-4A36-B68B-0FFB40AA41BA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CF6E13CC-62D0-44CD-9198-D5DCAAD86FAB}" type="pres">
      <dgm:prSet presAssocID="{B2A6D8D2-D61E-4A36-B68B-0FFB40AA41BA}" presName="ribbon" presStyleLbl="node1" presStyleIdx="0" presStyleCnt="1"/>
      <dgm:spPr/>
    </dgm:pt>
    <dgm:pt modelId="{1F72BC05-06E8-4A06-AEF9-FADCF5FBC571}" type="pres">
      <dgm:prSet presAssocID="{B2A6D8D2-D61E-4A36-B68B-0FFB40AA41BA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EC3C8B7-6323-40F7-910A-230EC99BF80F}" type="pres">
      <dgm:prSet presAssocID="{B2A6D8D2-D61E-4A36-B68B-0FFB40AA41BA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BAD54C39-4F60-4154-AA1C-93BD86BD9B39}" type="presOf" srcId="{B2A6D8D2-D61E-4A36-B68B-0FFB40AA41BA}" destId="{A6CB77D4-A761-4A58-9F2C-792F0EC84CB5}" srcOrd="0" destOrd="0" presId="urn:microsoft.com/office/officeart/2005/8/layout/arrow6"/>
    <dgm:cxn modelId="{8F25181A-283F-47B4-BDB0-9E11ADD8F3C6}" srcId="{B2A6D8D2-D61E-4A36-B68B-0FFB40AA41BA}" destId="{25A26C3C-DC04-4550-8016-8E123AD89B8E}" srcOrd="1" destOrd="0" parTransId="{A5332DB0-B02B-49CB-A97D-4A18F93D0B69}" sibTransId="{19338B92-E717-4CBC-9CE0-C26C97DA0D4F}"/>
    <dgm:cxn modelId="{35134DB2-F845-4819-A369-0B4C1FE8EC0B}" type="presOf" srcId="{25A26C3C-DC04-4550-8016-8E123AD89B8E}" destId="{AEC3C8B7-6323-40F7-910A-230EC99BF80F}" srcOrd="0" destOrd="0" presId="urn:microsoft.com/office/officeart/2005/8/layout/arrow6"/>
    <dgm:cxn modelId="{3C5206FE-9E6C-4D6D-9396-0E1E7553E2DE}" type="presOf" srcId="{3AE78EB7-54D1-4AC5-8848-AA83923904F5}" destId="{1F72BC05-06E8-4A06-AEF9-FADCF5FBC571}" srcOrd="0" destOrd="0" presId="urn:microsoft.com/office/officeart/2005/8/layout/arrow6"/>
    <dgm:cxn modelId="{C0B8F847-B0B4-47F0-BBAA-1D16E40ABD19}" srcId="{B2A6D8D2-D61E-4A36-B68B-0FFB40AA41BA}" destId="{3AE78EB7-54D1-4AC5-8848-AA83923904F5}" srcOrd="0" destOrd="0" parTransId="{E2B1588B-6B42-4ECD-AC09-6DC2B01BDC18}" sibTransId="{DED8DA0D-DA2B-45DE-8874-C3B0F617398E}"/>
    <dgm:cxn modelId="{732308BF-3CE8-4E93-86C6-73300C8BE3A2}" type="presParOf" srcId="{A6CB77D4-A761-4A58-9F2C-792F0EC84CB5}" destId="{CF6E13CC-62D0-44CD-9198-D5DCAAD86FAB}" srcOrd="0" destOrd="0" presId="urn:microsoft.com/office/officeart/2005/8/layout/arrow6"/>
    <dgm:cxn modelId="{A0DA866C-559E-41FD-BFDC-0CE3A6EE101E}" type="presParOf" srcId="{A6CB77D4-A761-4A58-9F2C-792F0EC84CB5}" destId="{1F72BC05-06E8-4A06-AEF9-FADCF5FBC571}" srcOrd="1" destOrd="0" presId="urn:microsoft.com/office/officeart/2005/8/layout/arrow6"/>
    <dgm:cxn modelId="{8343F353-E037-4FC1-9191-9925963EDC3F}" type="presParOf" srcId="{A6CB77D4-A761-4A58-9F2C-792F0EC84CB5}" destId="{AEC3C8B7-6323-40F7-910A-230EC99BF80F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113BD40-791C-4B3B-9686-748476809886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30A0E49-B4C5-4765-864D-1ECC1DBCA72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9911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A0E49-B4C5-4765-864D-1ECC1DBCA72E}" type="slidenum">
              <a:rPr lang="he-IL" smtClean="0"/>
              <a:t>17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95673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3429000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he-IL" sz="22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שמות</a:t>
            </a:r>
            <a:endParaRPr lang="he-IL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4876800"/>
            <a:ext cx="777240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Chet Ha’Egel</a:t>
            </a:r>
            <a:endParaRPr lang="he-IL" sz="4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899592" y="5906869"/>
            <a:ext cx="734481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GB" dirty="0"/>
              <a:t>© </a:t>
            </a:r>
            <a:r>
              <a:rPr lang="en-GB" dirty="0" err="1"/>
              <a:t>Shaalvim</a:t>
            </a:r>
            <a:r>
              <a:rPr lang="en-GB" dirty="0"/>
              <a:t> For Women and Rabbi </a:t>
            </a:r>
            <a:r>
              <a:rPr lang="en-GB" dirty="0" err="1"/>
              <a:t>Menachem</a:t>
            </a:r>
            <a:r>
              <a:rPr lang="en-GB" dirty="0"/>
              <a:t> </a:t>
            </a:r>
            <a:r>
              <a:rPr lang="en-GB" dirty="0" err="1"/>
              <a:t>Leibtag</a:t>
            </a:r>
            <a:r>
              <a:rPr lang="en-GB" dirty="0"/>
              <a:t>.</a:t>
            </a:r>
            <a:endParaRPr lang="en-US" dirty="0"/>
          </a:p>
          <a:p>
            <a:pPr algn="ctr" rtl="0"/>
            <a:r>
              <a:rPr lang="en-GB" dirty="0"/>
              <a:t>Please feel free to use and share but please give credit to the above parties.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81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שמות לא:יח</a:t>
            </a:r>
            <a:b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The Story Continues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 anchor="ctr">
            <a:normAutofit/>
          </a:bodyPr>
          <a:lstStyle/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יח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וַיִּתֵּן אֶל-מֹשֶׁה כְּכַלֹּתוֹ לְדַבֵּר אִתּוֹ בְּהַר סִינַי שְׁנֵי לֻחֹת הָעֵדֻת לֻחֹת אֶבֶן כְּתֻבִים בְּאֶצְבַּע אֱלֹהִים</a:t>
            </a:r>
            <a:r>
              <a:rPr lang="he-IL" dirty="0" smtClean="0">
                <a:cs typeface="David" pitchFamily="34" charset="-79"/>
              </a:rPr>
              <a:t>.</a:t>
            </a:r>
          </a:p>
          <a:p>
            <a:pPr marL="0" indent="0" algn="r" rtl="1">
              <a:buNone/>
            </a:pPr>
            <a:endParaRPr lang="en-US" dirty="0">
              <a:cs typeface="David" pitchFamily="34" charset="-79"/>
            </a:endParaRPr>
          </a:p>
          <a:p>
            <a:pPr marL="0" indent="0">
              <a:buNone/>
            </a:pPr>
            <a:r>
              <a:rPr lang="en-GB" b="1" dirty="0">
                <a:solidFill>
                  <a:schemeClr val="accent4"/>
                </a:solidFill>
                <a:cs typeface="David" pitchFamily="34" charset="-79"/>
              </a:rPr>
              <a:t>When </a:t>
            </a:r>
            <a:r>
              <a:rPr lang="en-GB" b="1" dirty="0" smtClean="0">
                <a:solidFill>
                  <a:schemeClr val="accent4"/>
                </a:solidFill>
                <a:cs typeface="David" pitchFamily="34" charset="-79"/>
              </a:rPr>
              <a:t>G-d had finished </a:t>
            </a:r>
            <a:r>
              <a:rPr lang="en-GB" b="1" dirty="0">
                <a:solidFill>
                  <a:schemeClr val="accent4"/>
                </a:solidFill>
                <a:cs typeface="David" pitchFamily="34" charset="-79"/>
              </a:rPr>
              <a:t>giving </a:t>
            </a:r>
            <a:r>
              <a:rPr lang="en-GB" b="1" dirty="0" smtClean="0">
                <a:solidFill>
                  <a:schemeClr val="accent4"/>
                </a:solidFill>
                <a:cs typeface="David" pitchFamily="34" charset="-79"/>
              </a:rPr>
              <a:t>Moshe </a:t>
            </a:r>
            <a:r>
              <a:rPr lang="en-GB" b="1" dirty="0">
                <a:solidFill>
                  <a:schemeClr val="accent4"/>
                </a:solidFill>
                <a:cs typeface="David" pitchFamily="34" charset="-79"/>
              </a:rPr>
              <a:t>the laws, </a:t>
            </a:r>
            <a:r>
              <a:rPr lang="en-GB" b="1" dirty="0" smtClean="0">
                <a:solidFill>
                  <a:schemeClr val="accent4"/>
                </a:solidFill>
                <a:cs typeface="David" pitchFamily="34" charset="-79"/>
              </a:rPr>
              <a:t>G-d </a:t>
            </a:r>
            <a:r>
              <a:rPr lang="en-GB" b="1" dirty="0">
                <a:solidFill>
                  <a:schemeClr val="accent4"/>
                </a:solidFill>
                <a:cs typeface="David" pitchFamily="34" charset="-79"/>
              </a:rPr>
              <a:t>gave him the luchot</a:t>
            </a:r>
            <a:r>
              <a:rPr lang="en-GB" b="1" dirty="0" smtClean="0">
                <a:solidFill>
                  <a:schemeClr val="accent4"/>
                </a:solidFill>
                <a:cs typeface="David" pitchFamily="34" charset="-79"/>
              </a:rPr>
              <a:t>.</a:t>
            </a:r>
            <a:endParaRPr lang="en-US" b="1" dirty="0">
              <a:solidFill>
                <a:schemeClr val="accent4"/>
              </a:solidFill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8521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שמות לב</a:t>
            </a:r>
            <a:b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9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The Egel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1524000"/>
            <a:ext cx="4953000" cy="51054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3000" b="1" dirty="0" smtClean="0">
                <a:cs typeface="David" pitchFamily="34" charset="-79"/>
              </a:rPr>
              <a:t>א</a:t>
            </a:r>
            <a:r>
              <a:rPr lang="he-IL" sz="3000" dirty="0" smtClean="0">
                <a:cs typeface="David" pitchFamily="34" charset="-79"/>
              </a:rPr>
              <a:t> </a:t>
            </a:r>
            <a:r>
              <a:rPr lang="he-IL" sz="3000" b="1" dirty="0">
                <a:solidFill>
                  <a:schemeClr val="accent3"/>
                </a:solidFill>
                <a:cs typeface="David" pitchFamily="34" charset="-79"/>
              </a:rPr>
              <a:t>וַיַּרְא</a:t>
            </a:r>
            <a:r>
              <a:rPr lang="he-IL" sz="3000" dirty="0">
                <a:solidFill>
                  <a:schemeClr val="accent3"/>
                </a:solidFill>
                <a:cs typeface="David" pitchFamily="34" charset="-79"/>
              </a:rPr>
              <a:t> </a:t>
            </a:r>
            <a:r>
              <a:rPr lang="he-IL" sz="3000" dirty="0">
                <a:cs typeface="David" pitchFamily="34" charset="-79"/>
              </a:rPr>
              <a:t>הָעָם כִּי-בֹשֵׁשׁ מֹשֶׁה לָרֶדֶת מִן-הָהָר וַיִּקָּהֵל הָעָם עַל-אַהֲרֹן וַיֹּאמְרוּ אֵלָיו קוּם עֲשֵׂה-לָנוּ אֱלֹהִים </a:t>
            </a:r>
            <a:r>
              <a:rPr lang="he-IL" sz="3000" b="1" dirty="0">
                <a:solidFill>
                  <a:schemeClr val="accent5"/>
                </a:solidFill>
                <a:cs typeface="David" pitchFamily="34" charset="-79"/>
              </a:rPr>
              <a:t>אֲשֶׁר יֵלְכוּ לְפָנֵינוּ</a:t>
            </a:r>
            <a:r>
              <a:rPr lang="he-IL" sz="3000" dirty="0">
                <a:solidFill>
                  <a:schemeClr val="accent5"/>
                </a:solidFill>
                <a:cs typeface="David" pitchFamily="34" charset="-79"/>
              </a:rPr>
              <a:t> </a:t>
            </a:r>
            <a:r>
              <a:rPr lang="he-IL" sz="3000" dirty="0">
                <a:cs typeface="David" pitchFamily="34" charset="-79"/>
              </a:rPr>
              <a:t>כִּי-זֶה מֹשֶׁה הָאִישׁ אֲשֶׁר הֶעֱלָנוּ מֵאֶרֶץ מִצְרַיִם לֹא יָדַעְנוּ מֶה-הָיָה לוֹ. </a:t>
            </a:r>
          </a:p>
          <a:p>
            <a:pPr marL="0" indent="0" algn="r" rtl="1">
              <a:buNone/>
            </a:pPr>
            <a:r>
              <a:rPr lang="he-IL" sz="3000" b="1" dirty="0" smtClean="0">
                <a:cs typeface="David" pitchFamily="34" charset="-79"/>
              </a:rPr>
              <a:t>ב</a:t>
            </a:r>
            <a:r>
              <a:rPr lang="he-IL" sz="3000" dirty="0" smtClean="0">
                <a:cs typeface="David" pitchFamily="34" charset="-79"/>
              </a:rPr>
              <a:t> </a:t>
            </a:r>
            <a:r>
              <a:rPr lang="he-IL" sz="3000" dirty="0">
                <a:cs typeface="David" pitchFamily="34" charset="-79"/>
              </a:rPr>
              <a:t>וַיֹּאמֶר אֲלֵהֶם אַהֲרֹן </a:t>
            </a:r>
            <a:r>
              <a:rPr lang="he-IL" sz="3000" b="1" dirty="0">
                <a:solidFill>
                  <a:schemeClr val="accent4"/>
                </a:solidFill>
                <a:cs typeface="David" pitchFamily="34" charset="-79"/>
              </a:rPr>
              <a:t>פָּרְקוּ נִזְמֵי הַזָּהָב </a:t>
            </a:r>
            <a:r>
              <a:rPr lang="he-IL" sz="3000" dirty="0">
                <a:cs typeface="David" pitchFamily="34" charset="-79"/>
              </a:rPr>
              <a:t>אֲשֶׁר בְּאָזְנֵי נְשֵׁיכֶם בְּנֵיכֶם וּבְנֹתֵיכֶם וְהָבִיאוּ אֵלָי. </a:t>
            </a:r>
            <a:endParaRPr lang="en-US" sz="3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3000" b="1" dirty="0" smtClean="0">
                <a:cs typeface="David" pitchFamily="34" charset="-79"/>
              </a:rPr>
              <a:t>ג</a:t>
            </a:r>
            <a:r>
              <a:rPr lang="he-IL" sz="3000" dirty="0" smtClean="0">
                <a:cs typeface="David" pitchFamily="34" charset="-79"/>
              </a:rPr>
              <a:t> </a:t>
            </a:r>
            <a:r>
              <a:rPr lang="he-IL" sz="3000" dirty="0">
                <a:cs typeface="David" pitchFamily="34" charset="-79"/>
              </a:rPr>
              <a:t>וַיִּתְפָּרְקוּ כָּל-הָעָם אֶת-נִזְמֵי הַזָּהָב אֲשֶׁר בְּאָזְנֵיהֶם וַיָּבִיאוּ אֶל-אַהֲרֹן. </a:t>
            </a:r>
            <a:endParaRPr lang="en-US" sz="3000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76200" y="1524000"/>
            <a:ext cx="3962400" cy="1066800"/>
          </a:xfrm>
          <a:prstGeom prst="rightArrowCallout">
            <a:avLst>
              <a:gd name="adj1" fmla="val 15476"/>
              <a:gd name="adj2" fmla="val 25000"/>
              <a:gd name="adj3" fmla="val 17381"/>
              <a:gd name="adj4" fmla="val 92185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 people understand that Moshe is taking too long to come down from the mountain.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76200" y="2743200"/>
            <a:ext cx="3962400" cy="1676400"/>
          </a:xfrm>
          <a:prstGeom prst="rightArrowCallout">
            <a:avLst>
              <a:gd name="adj1" fmla="val 10891"/>
              <a:gd name="adj2" fmla="val 25000"/>
              <a:gd name="adj3" fmla="val 8379"/>
              <a:gd name="adj4" fmla="val 92063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They were expecting the malach to be Moshe. </a:t>
            </a:r>
          </a:p>
          <a:p>
            <a:pPr algn="ctr"/>
            <a:r>
              <a:rPr lang="en-GB" sz="2000" dirty="0" smtClean="0"/>
              <a:t>Now they need a replacement for Moshe to help them conquer Israel and so they go to Aharon. </a:t>
            </a:r>
            <a:endParaRPr lang="he-IL" sz="2000" dirty="0"/>
          </a:p>
        </p:txBody>
      </p:sp>
      <p:sp>
        <p:nvSpPr>
          <p:cNvPr id="7" name="Right Arrow Callout 6"/>
          <p:cNvSpPr/>
          <p:nvPr/>
        </p:nvSpPr>
        <p:spPr>
          <a:xfrm>
            <a:off x="76200" y="4648200"/>
            <a:ext cx="3962400" cy="6858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91064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Aharon stalls by fundraising.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47300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שמות לב</a:t>
            </a:r>
            <a:b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9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The Egel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1790700"/>
            <a:ext cx="5638800" cy="48387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ד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וַיִּקַּח מִיָּדָם וַיָּצַר אֹתוֹ בַּחֶרֶט וַיַּעֲשֵׂהוּ </a:t>
            </a:r>
            <a:r>
              <a:rPr lang="he-IL" b="1" dirty="0">
                <a:solidFill>
                  <a:schemeClr val="accent2"/>
                </a:solidFill>
                <a:cs typeface="David" pitchFamily="34" charset="-79"/>
              </a:rPr>
              <a:t>עֵגֶל מַסֵּכָה </a:t>
            </a:r>
            <a:r>
              <a:rPr lang="he-IL" dirty="0">
                <a:cs typeface="David" pitchFamily="34" charset="-79"/>
              </a:rPr>
              <a:t>וַיֹּאמְרוּ </a:t>
            </a:r>
            <a:r>
              <a:rPr lang="he-IL" b="1" dirty="0">
                <a:solidFill>
                  <a:schemeClr val="accent6"/>
                </a:solidFill>
                <a:cs typeface="David" pitchFamily="34" charset="-79"/>
              </a:rPr>
              <a:t>אֵלֶּה אֱלֹהֶיךָ יִשְׂרָאֵל אֲשֶׁר הֶעֱלוּךָ מֵאֶרֶץ מִצְרָיִם.</a:t>
            </a:r>
            <a:endParaRPr lang="en-US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ה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5"/>
                </a:solidFill>
                <a:cs typeface="David" pitchFamily="34" charset="-79"/>
              </a:rPr>
              <a:t>וַיַּרְא</a:t>
            </a:r>
            <a:r>
              <a:rPr lang="he-IL" dirty="0">
                <a:solidFill>
                  <a:schemeClr val="accent5"/>
                </a:solidFill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אַהֲרֹן </a:t>
            </a:r>
            <a:r>
              <a:rPr lang="he-IL" b="1" dirty="0">
                <a:solidFill>
                  <a:schemeClr val="accent4"/>
                </a:solidFill>
                <a:cs typeface="David" pitchFamily="34" charset="-79"/>
              </a:rPr>
              <a:t>וַיִּבֶן מִזְבֵּחַ לְפָנָיו וַיִּקְרָא אַהֲרֹן וַיֹּאמַר חַג לַיהוָה מָחָר</a:t>
            </a:r>
            <a:r>
              <a:rPr lang="he-IL" dirty="0">
                <a:cs typeface="David" pitchFamily="34" charset="-79"/>
              </a:rPr>
              <a:t>.</a:t>
            </a:r>
            <a:endParaRPr lang="en-US" dirty="0">
              <a:cs typeface="David" pitchFamily="34" charset="-79"/>
            </a:endParaRPr>
          </a:p>
          <a:p>
            <a:pPr marL="0" indent="0" algn="r">
              <a:buNone/>
            </a:pPr>
            <a:r>
              <a:rPr lang="he-IL" b="1" dirty="0" smtClean="0">
                <a:cs typeface="David" pitchFamily="34" charset="-79"/>
              </a:rPr>
              <a:t>ו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וַיַּשְׁכִּימוּ מִמָּחֳרָת וַיַּעֲלוּ עֹלֹת וַיַּגִּשׁוּ שְׁלָמִים וַיֵּשֶׁב הָעָם לֶאֱכֹל וְשָׁתוֹ וַיָּקֻמוּ לְצַחֵק</a:t>
            </a:r>
            <a:r>
              <a:rPr lang="he-IL" dirty="0" smtClean="0">
                <a:cs typeface="David" pitchFamily="34" charset="-79"/>
              </a:rPr>
              <a:t>.</a:t>
            </a:r>
            <a:endParaRPr lang="he-IL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76200" y="1600200"/>
            <a:ext cx="3200400" cy="8382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818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 egel represents something else.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76200" y="2590800"/>
            <a:ext cx="3200400" cy="15240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273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 people say:</a:t>
            </a:r>
          </a:p>
          <a:p>
            <a:pPr algn="ctr"/>
            <a:r>
              <a:rPr lang="en-GB" sz="2000" dirty="0" smtClean="0"/>
              <a:t>The egel represents the G-d who brought them out of Egypt.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76200" y="4267200"/>
            <a:ext cx="3200400" cy="1828800"/>
          </a:xfrm>
          <a:prstGeom prst="rightArrowCallout">
            <a:avLst>
              <a:gd name="adj1" fmla="val 25000"/>
              <a:gd name="adj2" fmla="val 25000"/>
              <a:gd name="adj3" fmla="val 17674"/>
              <a:gd name="adj4" fmla="val 82559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Aharon builds a mizbeach before the egel and declares that tomorrow will be a chag to G-d.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436659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Compare between Perakim 32 and 24</a:t>
            </a:r>
            <a:endParaRPr lang="he-IL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168372"/>
              </p:ext>
            </p:extLst>
          </p:nvPr>
        </p:nvGraphicFramePr>
        <p:xfrm>
          <a:off x="266700" y="1066800"/>
          <a:ext cx="8610600" cy="5198404"/>
        </p:xfrm>
        <a:graphic>
          <a:graphicData uri="http://schemas.openxmlformats.org/drawingml/2006/table">
            <a:tbl>
              <a:tblPr firstRow="1" firstCol="1" bandRow="1"/>
              <a:tblGrid>
                <a:gridCol w="5448300"/>
                <a:gridCol w="3162300"/>
              </a:tblGrid>
              <a:tr h="5198404">
                <a:tc>
                  <a:txBody>
                    <a:bodyPr/>
                    <a:lstStyle/>
                    <a:p>
                      <a:pPr algn="r" rtl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e-IL" sz="2000" b="1" u="sng" dirty="0">
                          <a:solidFill>
                            <a:schemeClr val="tx1"/>
                          </a:solidFill>
                          <a:effectLst/>
                          <a:latin typeface="David" pitchFamily="34" charset="-79"/>
                          <a:ea typeface="Calibri"/>
                          <a:cs typeface="David" pitchFamily="34" charset="-79"/>
                        </a:rPr>
                        <a:t>פרק </a:t>
                      </a:r>
                      <a:r>
                        <a:rPr lang="he-IL" sz="2000" b="1" u="sng" dirty="0" smtClean="0">
                          <a:solidFill>
                            <a:schemeClr val="tx1"/>
                          </a:solidFill>
                          <a:effectLst/>
                          <a:latin typeface="David" pitchFamily="34" charset="-79"/>
                          <a:ea typeface="Calibri"/>
                          <a:cs typeface="David" pitchFamily="34" charset="-79"/>
                        </a:rPr>
                        <a:t>כד</a:t>
                      </a:r>
                      <a:r>
                        <a:rPr lang="en-GB" sz="2000" b="1" u="sng" dirty="0" smtClean="0">
                          <a:solidFill>
                            <a:schemeClr val="tx1"/>
                          </a:solidFill>
                          <a:effectLst/>
                          <a:latin typeface="David" pitchFamily="34" charset="-79"/>
                          <a:ea typeface="Calibri"/>
                          <a:cs typeface="David" pitchFamily="34" charset="-79"/>
                        </a:rPr>
                        <a:t>- </a:t>
                      </a:r>
                      <a:r>
                        <a:rPr lang="he-IL" sz="2000" b="1" u="sng" dirty="0" smtClean="0">
                          <a:solidFill>
                            <a:schemeClr val="tx1"/>
                          </a:solidFill>
                          <a:effectLst/>
                          <a:latin typeface="David" pitchFamily="34" charset="-79"/>
                          <a:ea typeface="Calibri"/>
                          <a:cs typeface="David" pitchFamily="34" charset="-79"/>
                        </a:rPr>
                        <a:t>מתן תורה</a:t>
                      </a:r>
                      <a:endParaRPr lang="en-US" sz="2000" b="1" u="sng" dirty="0">
                        <a:solidFill>
                          <a:schemeClr val="tx1"/>
                        </a:solidFill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  <a:p>
                      <a:pPr algn="r" rtl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solidFill>
                            <a:srgbClr val="889EC2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ג</a:t>
                      </a:r>
                      <a:r>
                        <a:rPr lang="he-IL" sz="2000" dirty="0">
                          <a:effectLst/>
                          <a:latin typeface="Arial"/>
                          <a:ea typeface="Calibri"/>
                          <a:cs typeface="David"/>
                        </a:rPr>
                        <a:t> וַיָּבֹא מֹשֶׁה </a:t>
                      </a:r>
                      <a:r>
                        <a:rPr lang="he-IL" sz="2000" b="1" dirty="0">
                          <a:solidFill>
                            <a:schemeClr val="accent3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וַיְסַפֵּר לָעָם אֵת כָּל-דִּבְרֵי יְהוָה וְאֵת כָּל-הַמִּשְׁפָּטִים </a:t>
                      </a:r>
                      <a:r>
                        <a:rPr lang="he-IL" sz="2000" dirty="0">
                          <a:effectLst/>
                          <a:latin typeface="Arial"/>
                          <a:ea typeface="Calibri"/>
                          <a:cs typeface="David"/>
                        </a:rPr>
                        <a:t>וַיַּעַן כָּל-הָעָם קוֹל אֶחָד וַיֹּאמְרוּ כָּל-הַדְּבָרִים אֲשֶׁר-דִּבֶּר יְהוָה נַעֲשֶׂה. </a:t>
                      </a:r>
                      <a:r>
                        <a:rPr lang="he-IL" sz="2000" b="1" dirty="0">
                          <a:solidFill>
                            <a:srgbClr val="889EC2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ד</a:t>
                      </a:r>
                      <a:r>
                        <a:rPr lang="he-IL" sz="2000" dirty="0">
                          <a:effectLst/>
                          <a:latin typeface="Arial"/>
                          <a:ea typeface="Calibri"/>
                          <a:cs typeface="David"/>
                        </a:rPr>
                        <a:t> וַיִּכְתֹּב מֹשֶׁה אֵת כָּל-דִּבְרֵי יְהוָה וַיַּשְׁכֵּם בַּבֹּקֶר </a:t>
                      </a:r>
                      <a:r>
                        <a:rPr lang="he-IL" sz="2000" b="1" dirty="0">
                          <a:solidFill>
                            <a:srgbClr val="F79646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וַיִּבֶן מִזְבֵּחַ</a:t>
                      </a:r>
                      <a:r>
                        <a:rPr lang="he-IL" sz="2000" dirty="0">
                          <a:solidFill>
                            <a:srgbClr val="F79646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 </a:t>
                      </a:r>
                      <a:r>
                        <a:rPr lang="he-IL" sz="2000" dirty="0">
                          <a:effectLst/>
                          <a:latin typeface="Arial"/>
                          <a:ea typeface="Calibri"/>
                          <a:cs typeface="David"/>
                        </a:rPr>
                        <a:t>תַּחַת הָהָר וּשְׁתֵּים עֶשְׂרֵה מַצֵּבָה לִשְׁנֵים עָשָׂר שִׁבְטֵי יִשְׂרָאֵל. </a:t>
                      </a:r>
                      <a:r>
                        <a:rPr lang="he-IL" sz="2000" b="1" dirty="0">
                          <a:solidFill>
                            <a:srgbClr val="889EC2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ה</a:t>
                      </a:r>
                      <a:r>
                        <a:rPr lang="he-IL" sz="2000" dirty="0">
                          <a:effectLst/>
                          <a:latin typeface="Arial"/>
                          <a:ea typeface="Calibri"/>
                          <a:cs typeface="David"/>
                        </a:rPr>
                        <a:t> וַיִּשְׁלַח אֶת-נַעֲרֵי בְּנֵי יִשְׂרָאֵל </a:t>
                      </a:r>
                      <a:r>
                        <a:rPr lang="he-IL" sz="2000" b="1" dirty="0">
                          <a:solidFill>
                            <a:srgbClr val="4BACC6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וַיַּעֲלוּ עֹלֹת וַיִּזְבְּחוּ זְבָחִים שְׁלָמִים לַיהוָה פָּרִים.</a:t>
                      </a:r>
                      <a:r>
                        <a:rPr lang="he-IL" sz="2000" dirty="0">
                          <a:solidFill>
                            <a:srgbClr val="4BACC6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 </a:t>
                      </a:r>
                      <a:r>
                        <a:rPr lang="he-IL" sz="2000" b="1" dirty="0">
                          <a:solidFill>
                            <a:srgbClr val="889EC2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ו</a:t>
                      </a:r>
                      <a:r>
                        <a:rPr lang="he-IL" sz="2000" dirty="0">
                          <a:effectLst/>
                          <a:latin typeface="Arial"/>
                          <a:ea typeface="Calibri"/>
                          <a:cs typeface="David"/>
                        </a:rPr>
                        <a:t> וַיִּקַּח מֹשֶׁה חֲצִי הַדָּם וַיָּשֶׂם בָּאַגָּנֹת וַחֲצִי הַדָּם זָרַק עַל-הַמִּזְבֵּחַ. </a:t>
                      </a:r>
                      <a:r>
                        <a:rPr lang="he-IL" sz="2000" b="1" dirty="0">
                          <a:solidFill>
                            <a:srgbClr val="889EC2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ז</a:t>
                      </a:r>
                      <a:r>
                        <a:rPr lang="he-IL" sz="2000" dirty="0">
                          <a:effectLst/>
                          <a:latin typeface="Arial"/>
                          <a:ea typeface="Calibri"/>
                          <a:cs typeface="David"/>
                        </a:rPr>
                        <a:t> וַיִּקַּח סֵפֶר הַבְּרִית וַיִּקְרָא בְּאָזְנֵי הָעָם וַיֹּאמְרוּ כֹּל אֲשֶׁר-דִּבֶּר יְהוָה נַעֲשֶׂה וְנִשְׁמָע. </a:t>
                      </a:r>
                      <a:r>
                        <a:rPr lang="he-IL" sz="2000" b="1" dirty="0">
                          <a:solidFill>
                            <a:srgbClr val="889EC2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ח</a:t>
                      </a:r>
                      <a:r>
                        <a:rPr lang="he-IL" sz="2000" dirty="0">
                          <a:effectLst/>
                          <a:latin typeface="Arial"/>
                          <a:ea typeface="Calibri"/>
                          <a:cs typeface="David"/>
                        </a:rPr>
                        <a:t> וַיִּקַּח מֹשֶׁה אֶת-הַדָּם וַיִּזְרֹק עַל-הָעָם וַיֹּאמֶר הִנֵּה דַם-הַבְּרִית אֲשֶׁר כָּרַת יְהוָה עִמָּכֶם עַל כָּל-הַדְּבָרִים הָאֵלֶּה. </a:t>
                      </a:r>
                      <a:r>
                        <a:rPr lang="he-IL" sz="2000" b="1" dirty="0">
                          <a:solidFill>
                            <a:srgbClr val="889EC2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ט</a:t>
                      </a:r>
                      <a:r>
                        <a:rPr lang="he-IL" sz="2000" dirty="0">
                          <a:effectLst/>
                          <a:latin typeface="Arial"/>
                          <a:ea typeface="Calibri"/>
                          <a:cs typeface="David"/>
                        </a:rPr>
                        <a:t> וַיַּעַל מֹשֶׁה וְאַהֲרֹן נָדָב וַאֲבִיהוּא וְשִׁבְעִים מִזִּקְנֵי יִשְׂרָאֵל. </a:t>
                      </a:r>
                      <a:r>
                        <a:rPr lang="he-IL" sz="2000" b="1" dirty="0">
                          <a:solidFill>
                            <a:srgbClr val="889EC2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י</a:t>
                      </a:r>
                      <a:r>
                        <a:rPr lang="he-IL" sz="2000" dirty="0">
                          <a:effectLst/>
                          <a:latin typeface="Arial"/>
                          <a:ea typeface="Calibri"/>
                          <a:cs typeface="David"/>
                        </a:rPr>
                        <a:t> וַיִּרְאוּ אֵת אֱלֹהֵי יִשְׂרָאֵל וְתַחַת רַגְלָיו כְּמַעֲשֵׂה לִבְנַת הַסַּפִּיר וּכְעֶצֶם הַשָּׁמַיִם לָטֹהַר. </a:t>
                      </a:r>
                      <a:r>
                        <a:rPr lang="he-IL" sz="2000" b="1" dirty="0">
                          <a:solidFill>
                            <a:srgbClr val="889EC2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יא</a:t>
                      </a:r>
                      <a:r>
                        <a:rPr lang="he-IL" sz="2000" dirty="0">
                          <a:effectLst/>
                          <a:latin typeface="Arial"/>
                          <a:ea typeface="Calibri"/>
                          <a:cs typeface="David"/>
                        </a:rPr>
                        <a:t> וְאֶל-אֲצִילֵי בְּנֵי יִשְׂרָאֵל לֹא שָׁלַח יָדוֹ וַיֶּחֱזוּ אֶת-הָאֱלֹהִים </a:t>
                      </a:r>
                      <a:r>
                        <a:rPr lang="he-IL" sz="2000" b="1" dirty="0">
                          <a:solidFill>
                            <a:srgbClr val="8064A2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וַיֹּאכְלוּ וַיִּשְׁתּוּ</a:t>
                      </a:r>
                      <a:r>
                        <a:rPr lang="he-IL" sz="2000" dirty="0">
                          <a:effectLst/>
                          <a:latin typeface="Arial"/>
                          <a:ea typeface="Calibri"/>
                          <a:cs typeface="David"/>
                        </a:rPr>
                        <a:t>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e-IL" sz="2000" b="1" u="sng" kern="1800" dirty="0">
                          <a:solidFill>
                            <a:schemeClr val="tx1"/>
                          </a:solidFill>
                          <a:effectLst/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שמות </a:t>
                      </a:r>
                      <a:r>
                        <a:rPr lang="he-IL" sz="2000" b="1" u="sng" kern="1800" dirty="0" smtClean="0">
                          <a:solidFill>
                            <a:schemeClr val="tx1"/>
                          </a:solidFill>
                          <a:effectLst/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לב - העגל</a:t>
                      </a:r>
                      <a:endParaRPr lang="en-US" sz="2000" u="sng" dirty="0">
                        <a:solidFill>
                          <a:schemeClr val="tx1"/>
                        </a:solidFill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  <a:p>
                      <a:pPr algn="r" rtl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solidFill>
                            <a:srgbClr val="889EC2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ג</a:t>
                      </a:r>
                      <a:r>
                        <a:rPr lang="he-IL" sz="2000" dirty="0">
                          <a:solidFill>
                            <a:srgbClr val="314B77"/>
                          </a:solidFill>
                          <a:effectLst/>
                          <a:latin typeface="Arial"/>
                          <a:ea typeface="Times New Roman"/>
                          <a:cs typeface="David"/>
                        </a:rPr>
                        <a:t> </a:t>
                      </a:r>
                      <a:r>
                        <a:rPr lang="he-IL" sz="2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David"/>
                        </a:rPr>
                        <a:t>וַיִּתְפָּרְקוּ כָּל-הָעָם אֶת-נִזְמֵי הַזָּהָב אֲשֶׁר בְּאָזְנֵיהֶם וַיָּבִיאוּ אֶל-אַהֲרֹן. </a:t>
                      </a:r>
                      <a:r>
                        <a:rPr lang="he-IL" sz="2000" b="1" dirty="0" smtClean="0">
                          <a:solidFill>
                            <a:srgbClr val="889EC2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ד</a:t>
                      </a:r>
                      <a:r>
                        <a:rPr lang="he-IL" sz="2000" dirty="0" smtClean="0">
                          <a:solidFill>
                            <a:srgbClr val="314B77"/>
                          </a:solidFill>
                          <a:effectLst/>
                          <a:latin typeface="Arial"/>
                          <a:ea typeface="Times New Roman"/>
                          <a:cs typeface="David"/>
                        </a:rPr>
                        <a:t> </a:t>
                      </a:r>
                      <a:r>
                        <a:rPr lang="he-IL" sz="2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David"/>
                        </a:rPr>
                        <a:t>וַיִּקַּח מִיָּדָם וַיָּצַר אֹתוֹ בַּחֶרֶט וַיַּעֲשֵׂהוּ עֵגֶל מַסֵּכָה וַיֹּאמְרוּ אֵלֶּה אֱלֹהֶיךָ יִשְׂרָאֵל אֲשֶׁר הֶעֱלוּךָ מֵאֶרֶץ מִצְרָיִם. </a:t>
                      </a:r>
                      <a:r>
                        <a:rPr lang="he-IL" sz="2000" b="1" dirty="0" smtClean="0">
                          <a:solidFill>
                            <a:srgbClr val="889EC2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ה</a:t>
                      </a:r>
                      <a:r>
                        <a:rPr lang="he-IL" sz="2000" dirty="0" smtClean="0">
                          <a:solidFill>
                            <a:srgbClr val="314B77"/>
                          </a:solidFill>
                          <a:effectLst/>
                          <a:latin typeface="Arial"/>
                          <a:ea typeface="Times New Roman"/>
                          <a:cs typeface="David"/>
                        </a:rPr>
                        <a:t> </a:t>
                      </a:r>
                      <a:r>
                        <a:rPr lang="he-IL" sz="2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David"/>
                        </a:rPr>
                        <a:t>וַיַּרְא אַהֲרֹן </a:t>
                      </a:r>
                      <a:r>
                        <a:rPr lang="he-IL" sz="2000" b="1" dirty="0">
                          <a:solidFill>
                            <a:srgbClr val="F79646"/>
                          </a:solidFill>
                          <a:effectLst/>
                          <a:latin typeface="Arial"/>
                          <a:ea typeface="Times New Roman"/>
                          <a:cs typeface="David"/>
                        </a:rPr>
                        <a:t>וַיִּבֶן מִזְבֵּחַ</a:t>
                      </a:r>
                      <a:r>
                        <a:rPr lang="he-IL" sz="20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David"/>
                        </a:rPr>
                        <a:t> </a:t>
                      </a:r>
                      <a:r>
                        <a:rPr lang="he-IL" sz="2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David"/>
                        </a:rPr>
                        <a:t>לְפָנָיו וַיִּקְרָא אַהֲרֹן וַיֹּאמַר חַג לַיהוָה מָחָר. </a:t>
                      </a:r>
                      <a:r>
                        <a:rPr lang="he-IL" sz="2000" b="1" dirty="0" smtClean="0">
                          <a:solidFill>
                            <a:srgbClr val="889EC2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ו</a:t>
                      </a:r>
                      <a:r>
                        <a:rPr lang="he-IL" sz="2000" dirty="0" smtClean="0">
                          <a:solidFill>
                            <a:srgbClr val="314B77"/>
                          </a:solidFill>
                          <a:effectLst/>
                          <a:latin typeface="Arial"/>
                          <a:ea typeface="Times New Roman"/>
                          <a:cs typeface="David"/>
                        </a:rPr>
                        <a:t> </a:t>
                      </a:r>
                      <a:r>
                        <a:rPr lang="he-IL" sz="2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David"/>
                        </a:rPr>
                        <a:t>וַיַּשְׁכִּימוּ</a:t>
                      </a:r>
                      <a:r>
                        <a:rPr lang="he-IL" sz="2000" dirty="0">
                          <a:solidFill>
                            <a:srgbClr val="314B77"/>
                          </a:solidFill>
                          <a:effectLst/>
                          <a:latin typeface="Arial"/>
                          <a:ea typeface="Times New Roman"/>
                          <a:cs typeface="David"/>
                        </a:rPr>
                        <a:t> </a:t>
                      </a:r>
                      <a:r>
                        <a:rPr lang="he-IL" sz="2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David"/>
                        </a:rPr>
                        <a:t>מִמָּחֳרָת</a:t>
                      </a:r>
                      <a:r>
                        <a:rPr lang="he-IL" sz="2000" dirty="0">
                          <a:solidFill>
                            <a:srgbClr val="314B77"/>
                          </a:solidFill>
                          <a:effectLst/>
                          <a:latin typeface="Arial"/>
                          <a:ea typeface="Times New Roman"/>
                          <a:cs typeface="David"/>
                        </a:rPr>
                        <a:t> </a:t>
                      </a:r>
                      <a:r>
                        <a:rPr lang="he-IL" sz="2000" b="1" dirty="0">
                          <a:solidFill>
                            <a:srgbClr val="4BACC6"/>
                          </a:solidFill>
                          <a:effectLst/>
                          <a:latin typeface="Arial"/>
                          <a:ea typeface="Times New Roman"/>
                          <a:cs typeface="David"/>
                        </a:rPr>
                        <a:t>וַיַּעֲלוּ עֹלֹת וַיַּגִּשׁוּ שְׁלָמִים </a:t>
                      </a:r>
                      <a:r>
                        <a:rPr lang="he-IL" sz="2000" b="1" dirty="0">
                          <a:solidFill>
                            <a:srgbClr val="8064A2"/>
                          </a:solidFill>
                          <a:effectLst/>
                          <a:latin typeface="Arial"/>
                          <a:ea typeface="Times New Roman"/>
                          <a:cs typeface="David"/>
                        </a:rPr>
                        <a:t>וַיֵּשֶׁב הָעָם לֶאֱכֹל וְשָׁתוֹ</a:t>
                      </a:r>
                      <a:r>
                        <a:rPr lang="he-IL" sz="2000" dirty="0">
                          <a:solidFill>
                            <a:srgbClr val="8064A2"/>
                          </a:solidFill>
                          <a:effectLst/>
                          <a:latin typeface="Arial"/>
                          <a:ea typeface="Times New Roman"/>
                          <a:cs typeface="David"/>
                        </a:rPr>
                        <a:t> </a:t>
                      </a:r>
                      <a:r>
                        <a:rPr lang="he-IL" sz="2000" b="1" dirty="0">
                          <a:solidFill>
                            <a:schemeClr val="accent2"/>
                          </a:solidFill>
                          <a:effectLst/>
                          <a:latin typeface="Arial"/>
                          <a:ea typeface="Times New Roman"/>
                          <a:cs typeface="David"/>
                        </a:rPr>
                        <a:t>וַיָּקֻמוּ לְצַחֵק.</a:t>
                      </a:r>
                      <a:r>
                        <a:rPr lang="he-IL" sz="2000" dirty="0">
                          <a:solidFill>
                            <a:schemeClr val="accent2"/>
                          </a:solidFill>
                          <a:effectLst/>
                          <a:latin typeface="Arial"/>
                          <a:ea typeface="Times New Roman"/>
                          <a:cs typeface="David"/>
                        </a:rPr>
                        <a:t> </a:t>
                      </a:r>
                      <a:endParaRPr lang="en-US" sz="20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314B77"/>
                          </a:solidFill>
                          <a:effectLst/>
                          <a:latin typeface="Arial"/>
                          <a:ea typeface="Times New Roman"/>
                          <a:cs typeface="David"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2400" y="6265204"/>
            <a:ext cx="8839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ea typeface="Times New Roman" pitchFamily="18" charset="0"/>
                <a:cs typeface="Arial" pitchFamily="34" charset="0"/>
              </a:rPr>
              <a:t>Moshe teaches</a:t>
            </a:r>
            <a:r>
              <a:rPr kumimoji="0" lang="en-GB" sz="2400" b="1" i="0" u="none" strike="noStrike" cap="none" normalizeH="0" dirty="0" smtClean="0">
                <a:ln>
                  <a:noFill/>
                </a:ln>
                <a:solidFill>
                  <a:schemeClr val="accent3"/>
                </a:solidFill>
                <a:effectLst/>
                <a:ea typeface="Times New Roman" pitchFamily="18" charset="0"/>
                <a:cs typeface="Arial" pitchFamily="34" charset="0"/>
              </a:rPr>
              <a:t> and then has a kiddush, Aharon just has </a:t>
            </a:r>
            <a:r>
              <a:rPr lang="en-GB" sz="2400" b="1" dirty="0" smtClean="0">
                <a:solidFill>
                  <a:schemeClr val="accent3"/>
                </a:solidFill>
                <a:ea typeface="Times New Roman" pitchFamily="18" charset="0"/>
                <a:cs typeface="Arial" pitchFamily="34" charset="0"/>
              </a:rPr>
              <a:t>a kiddush.</a:t>
            </a:r>
          </a:p>
        </p:txBody>
      </p:sp>
    </p:spTree>
    <p:extLst>
      <p:ext uri="{BB962C8B-B14F-4D97-AF65-F5344CB8AC3E}">
        <p14:creationId xmlns:p14="http://schemas.microsoft.com/office/powerpoint/2010/main" val="3085011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 after </a:t>
            </a:r>
            <a:r>
              <a:rPr lang="he-IL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David"/>
              </a:rPr>
              <a:t>וַיָּקֻמוּ </a:t>
            </a:r>
            <a:r>
              <a:rPr lang="he-IL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David"/>
              </a:rPr>
              <a:t>לְצַחֵק</a:t>
            </a:r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David"/>
              </a:rPr>
              <a:t>…</a:t>
            </a:r>
            <a:endParaRPr lang="en-US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>
            <a:normAutofit fontScale="85000" lnSpcReduction="10000"/>
          </a:bodyPr>
          <a:lstStyle/>
          <a:p>
            <a:pPr marL="0" indent="0" algn="r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4200" b="1" dirty="0">
                <a:latin typeface="David" pitchFamily="34" charset="-79"/>
                <a:ea typeface="Times New Roman"/>
                <a:cs typeface="David" pitchFamily="34" charset="-79"/>
              </a:rPr>
              <a:t>ז</a:t>
            </a:r>
            <a:r>
              <a:rPr lang="he-IL" sz="4200" dirty="0">
                <a:latin typeface="Arial"/>
                <a:ea typeface="Times New Roman"/>
                <a:cs typeface="David"/>
              </a:rPr>
              <a:t> וַיְדַבֵּר יְהוָה אֶל-מֹשֶׁה לֶךְ-רֵד כִּי שִׁחֵת עַמְּךָ אֲשֶׁר הֶעֱלֵיתָ מֵאֶרֶץ מִצְרָיִם. </a:t>
            </a:r>
            <a:endParaRPr lang="he-IL" sz="4200" dirty="0" smtClean="0">
              <a:latin typeface="Arial"/>
              <a:ea typeface="Times New Roman"/>
              <a:cs typeface="David"/>
            </a:endParaRPr>
          </a:p>
          <a:p>
            <a:pPr marL="0" indent="0" algn="r" rtl="1">
              <a:lnSpc>
                <a:spcPct val="110000"/>
              </a:lnSpc>
              <a:spcAft>
                <a:spcPts val="0"/>
              </a:spcAft>
              <a:buNone/>
            </a:pPr>
            <a:endParaRPr lang="he-IL" sz="4200" dirty="0" smtClean="0">
              <a:latin typeface="Arial"/>
              <a:ea typeface="Times New Roman"/>
              <a:cs typeface="David"/>
            </a:endParaRPr>
          </a:p>
          <a:p>
            <a:pPr>
              <a:lnSpc>
                <a:spcPct val="110000"/>
              </a:lnSpc>
            </a:pPr>
            <a:r>
              <a:rPr lang="en-GB" sz="3600" b="1" dirty="0" smtClean="0">
                <a:solidFill>
                  <a:schemeClr val="accent6"/>
                </a:solidFill>
                <a:ea typeface="Calibri"/>
                <a:cs typeface="David"/>
              </a:rPr>
              <a:t>The people’s behaviour is more Egyptian than Jewish. G-d is hoping for an extreme makeover.</a:t>
            </a:r>
          </a:p>
          <a:p>
            <a:pPr>
              <a:lnSpc>
                <a:spcPct val="110000"/>
              </a:lnSpc>
            </a:pPr>
            <a:r>
              <a:rPr lang="en-GB" sz="3600" b="1" dirty="0" smtClean="0">
                <a:solidFill>
                  <a:schemeClr val="accent4"/>
                </a:solidFill>
                <a:ea typeface="Calibri"/>
                <a:cs typeface="David"/>
              </a:rPr>
              <a:t>It is hard to strike the right balance between having an intermediary in order to relate to G-d, and making the intermediary into god which is quintessential idol worship.</a:t>
            </a:r>
            <a:endParaRPr lang="en-US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74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he-IL" sz="67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לב:יז-כה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Next Chronologically</a:t>
            </a:r>
            <a:endParaRPr lang="he-IL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0" y="1600200"/>
            <a:ext cx="4724400" cy="5105400"/>
          </a:xfrm>
        </p:spPr>
        <p:txBody>
          <a:bodyPr>
            <a:noAutofit/>
          </a:bodyPr>
          <a:lstStyle/>
          <a:p>
            <a:pPr marL="0" indent="0" algn="just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600" b="1" dirty="0" smtClean="0">
                <a:latin typeface="Calibri" pitchFamily="34" charset="0"/>
                <a:ea typeface="Times New Roman"/>
              </a:rPr>
              <a:t>יז</a:t>
            </a:r>
            <a:r>
              <a:rPr lang="he-IL" sz="2600" dirty="0" smtClean="0">
                <a:latin typeface="Calibri" pitchFamily="34" charset="0"/>
                <a:ea typeface="Times New Roman"/>
                <a:cs typeface="David"/>
              </a:rPr>
              <a:t> </a:t>
            </a:r>
            <a:r>
              <a:rPr lang="he-IL" sz="2600" b="1" dirty="0">
                <a:solidFill>
                  <a:schemeClr val="accent6"/>
                </a:solidFill>
                <a:latin typeface="Calibri" pitchFamily="34" charset="0"/>
                <a:ea typeface="Times New Roman"/>
                <a:cs typeface="David"/>
              </a:rPr>
              <a:t>וַיִּשְׁמַע יְהוֹשֻׁעַ אֶת-קוֹל הָעָם בְּרֵעֹה וַיֹּאמֶר אֶל-מֹשֶׁה קוֹל מִלְחָמָה בַּמַּחֲנֶה. </a:t>
            </a:r>
            <a:endParaRPr lang="en-US" sz="2600" b="1" dirty="0">
              <a:solidFill>
                <a:schemeClr val="accent6"/>
              </a:solidFill>
              <a:latin typeface="Calibri" pitchFamily="34" charset="0"/>
              <a:ea typeface="Calibri"/>
              <a:cs typeface="Arial"/>
            </a:endParaRPr>
          </a:p>
          <a:p>
            <a:pPr marL="0" indent="0" algn="just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600" b="1" dirty="0" smtClean="0">
                <a:latin typeface="Calibri" pitchFamily="34" charset="0"/>
                <a:ea typeface="Times New Roman"/>
              </a:rPr>
              <a:t>יח</a:t>
            </a:r>
            <a:r>
              <a:rPr lang="he-IL" sz="2600" dirty="0" smtClean="0">
                <a:latin typeface="Calibri" pitchFamily="34" charset="0"/>
                <a:ea typeface="Times New Roman"/>
                <a:cs typeface="David"/>
              </a:rPr>
              <a:t> </a:t>
            </a:r>
            <a:r>
              <a:rPr lang="he-IL" sz="2600" b="1" dirty="0">
                <a:solidFill>
                  <a:schemeClr val="accent5"/>
                </a:solidFill>
                <a:latin typeface="Calibri" pitchFamily="34" charset="0"/>
                <a:ea typeface="Times New Roman"/>
                <a:cs typeface="David"/>
              </a:rPr>
              <a:t>וַיֹּאמֶר אֵין קוֹל עֲנוֹת גְּבוּרָה וְאֵין קוֹל עֲנוֹת חֲלוּשָׁה קוֹל עַנּוֹת אָנֹכִי שֹׁמֵעַ. </a:t>
            </a:r>
            <a:endParaRPr lang="en-US" sz="2600" b="1" dirty="0">
              <a:solidFill>
                <a:schemeClr val="accent5"/>
              </a:solidFill>
              <a:latin typeface="Calibri" pitchFamily="34" charset="0"/>
              <a:ea typeface="Calibri"/>
              <a:cs typeface="Arial"/>
            </a:endParaRPr>
          </a:p>
          <a:p>
            <a:pPr marL="0" indent="0" algn="just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600" b="1" dirty="0" smtClean="0">
                <a:latin typeface="Calibri" pitchFamily="34" charset="0"/>
                <a:ea typeface="Times New Roman"/>
              </a:rPr>
              <a:t>יט</a:t>
            </a:r>
            <a:r>
              <a:rPr lang="he-IL" sz="2600" dirty="0" smtClean="0">
                <a:latin typeface="Calibri" pitchFamily="34" charset="0"/>
                <a:ea typeface="Times New Roman"/>
                <a:cs typeface="David"/>
              </a:rPr>
              <a:t> </a:t>
            </a:r>
            <a:r>
              <a:rPr lang="he-IL" sz="2600" dirty="0">
                <a:latin typeface="Calibri" pitchFamily="34" charset="0"/>
                <a:ea typeface="Times New Roman"/>
                <a:cs typeface="David"/>
              </a:rPr>
              <a:t>וַיְהִי כַּאֲשֶׁר קָרַב אֶל-הַמַּחֲנֶה </a:t>
            </a:r>
            <a:r>
              <a:rPr lang="he-IL" sz="2600" b="1" dirty="0">
                <a:solidFill>
                  <a:schemeClr val="accent4"/>
                </a:solidFill>
                <a:latin typeface="Calibri" pitchFamily="34" charset="0"/>
                <a:ea typeface="Times New Roman"/>
                <a:cs typeface="David"/>
              </a:rPr>
              <a:t>וַיַּרְא אֶת-הָעֵגֶל וּמְחֹלֹת וַיִּחַר-אַף מֹשֶׁה וַיַּשְׁלֵךְ מִיָּדָו אֶת-הַלֻּחֹת וַיְשַׁבֵּר אֹתָם תַּחַת הָהָר. </a:t>
            </a:r>
            <a:endParaRPr lang="en-US" sz="2600" b="1" dirty="0">
              <a:solidFill>
                <a:schemeClr val="accent4"/>
              </a:solidFill>
              <a:latin typeface="Calibri" pitchFamily="34" charset="0"/>
              <a:ea typeface="Calibri"/>
              <a:cs typeface="Arial"/>
            </a:endParaRPr>
          </a:p>
          <a:p>
            <a:pPr marL="0" indent="0" algn="just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600" b="1" dirty="0" smtClean="0">
                <a:latin typeface="Calibri" pitchFamily="34" charset="0"/>
                <a:ea typeface="Times New Roman"/>
              </a:rPr>
              <a:t>כ</a:t>
            </a:r>
            <a:r>
              <a:rPr lang="he-IL" sz="2600" dirty="0" smtClean="0">
                <a:latin typeface="Calibri" pitchFamily="34" charset="0"/>
                <a:ea typeface="Times New Roman"/>
                <a:cs typeface="David"/>
              </a:rPr>
              <a:t> </a:t>
            </a:r>
            <a:r>
              <a:rPr lang="he-IL" sz="2600" b="1" dirty="0">
                <a:solidFill>
                  <a:schemeClr val="accent3"/>
                </a:solidFill>
                <a:latin typeface="Calibri" pitchFamily="34" charset="0"/>
                <a:ea typeface="Times New Roman"/>
                <a:cs typeface="David"/>
              </a:rPr>
              <a:t>וַיִּקַּח אֶת-הָעֵגֶל אֲשֶׁר עָשׂוּ וַיִּשְׂרֹף בָּאֵשׁ וַיִּטְחַן עַד אֲשֶׁר-דָּק וַיִּזֶר עַל-פְּנֵי הַמַּיִם וַיַּשְׁקְ אֶת-בְּנֵי יִשְׂרָאֵל. </a:t>
            </a:r>
            <a:endParaRPr lang="en-US" sz="2600" b="1" dirty="0">
              <a:solidFill>
                <a:schemeClr val="accent3"/>
              </a:solidFill>
              <a:latin typeface="Calibri" pitchFamily="34" charset="0"/>
              <a:ea typeface="Calibri"/>
              <a:cs typeface="Arial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59870" y="1600200"/>
            <a:ext cx="4054929" cy="9906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9108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Yehoshua hears the voices of the people. To him, a general, it sounds like a war. 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59869" y="2667000"/>
            <a:ext cx="4054930" cy="7620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910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Moshe says it is just noise, rather than the calls of defeat.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59869" y="3505200"/>
            <a:ext cx="4054930" cy="1828800"/>
          </a:xfrm>
          <a:prstGeom prst="rightArrowCallout">
            <a:avLst>
              <a:gd name="adj1" fmla="val 25000"/>
              <a:gd name="adj2" fmla="val 25000"/>
              <a:gd name="adj3" fmla="val 16666"/>
              <a:gd name="adj4" fmla="val 8912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It is the noise of being wild. G-d has tried to take Egypt out of the Jews for the past two months. Moshe, seeing the dancing, gets angry and breaks the luchot.</a:t>
            </a:r>
            <a:endParaRPr lang="he-IL" sz="2000" dirty="0"/>
          </a:p>
        </p:txBody>
      </p:sp>
      <p:sp>
        <p:nvSpPr>
          <p:cNvPr id="7" name="Right Arrow Callout 6"/>
          <p:cNvSpPr/>
          <p:nvPr/>
        </p:nvSpPr>
        <p:spPr>
          <a:xfrm>
            <a:off x="59870" y="5410200"/>
            <a:ext cx="4054929" cy="1295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874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Similar to laws of Sotah. </a:t>
            </a:r>
          </a:p>
          <a:p>
            <a:pPr algn="ctr"/>
            <a:r>
              <a:rPr lang="en-GB" sz="2000" dirty="0" smtClean="0"/>
              <a:t>This is a test of whether the people are breaking the covenant or being loyal.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4112690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he-IL" sz="67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לב:יז-כה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Next Chronologically</a:t>
            </a:r>
            <a:endParaRPr lang="he-IL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1600200"/>
            <a:ext cx="4038600" cy="5105400"/>
          </a:xfrm>
        </p:spPr>
        <p:txBody>
          <a:bodyPr>
            <a:noAutofit/>
          </a:bodyPr>
          <a:lstStyle/>
          <a:p>
            <a:pPr marL="0" indent="0" algn="just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200" b="1" dirty="0" smtClean="0">
                <a:latin typeface="David" pitchFamily="34" charset="-79"/>
                <a:ea typeface="Times New Roman"/>
                <a:cs typeface="David" pitchFamily="34" charset="-79"/>
              </a:rPr>
              <a:t>כא</a:t>
            </a:r>
            <a:r>
              <a:rPr lang="he-IL" sz="2200" dirty="0" smtClean="0">
                <a:latin typeface="Calibri" pitchFamily="34" charset="0"/>
                <a:ea typeface="Times New Roman"/>
                <a:cs typeface="David"/>
              </a:rPr>
              <a:t> </a:t>
            </a:r>
            <a:r>
              <a:rPr lang="he-IL" sz="2200" b="1" dirty="0">
                <a:solidFill>
                  <a:schemeClr val="accent6"/>
                </a:solidFill>
                <a:latin typeface="Calibri" pitchFamily="34" charset="0"/>
                <a:ea typeface="Times New Roman"/>
                <a:cs typeface="David"/>
              </a:rPr>
              <a:t>וַיֹּאמֶר מֹשֶׁה אֶל-אַהֲרֹן מֶה-עָשָׂה לְךָ הָעָם הַזֶּה כִּי-הֵבֵאתָ עָלָיו חֲטָאָה גְדֹלָה.</a:t>
            </a:r>
            <a:endParaRPr lang="en-US" sz="2200" b="1" dirty="0">
              <a:solidFill>
                <a:schemeClr val="accent6"/>
              </a:solidFill>
              <a:latin typeface="Calibri" pitchFamily="34" charset="0"/>
              <a:ea typeface="Calibri"/>
              <a:cs typeface="Arial"/>
            </a:endParaRPr>
          </a:p>
          <a:p>
            <a:pPr marL="0" indent="0" algn="just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200" b="1" dirty="0" smtClean="0">
                <a:latin typeface="David" pitchFamily="34" charset="-79"/>
                <a:ea typeface="Times New Roman"/>
                <a:cs typeface="David" pitchFamily="34" charset="-79"/>
              </a:rPr>
              <a:t>כב</a:t>
            </a:r>
            <a:r>
              <a:rPr lang="he-IL" sz="2200" b="1" dirty="0" smtClean="0">
                <a:solidFill>
                  <a:schemeClr val="accent5"/>
                </a:solidFill>
                <a:latin typeface="Calibri" pitchFamily="34" charset="0"/>
                <a:ea typeface="Times New Roman"/>
                <a:cs typeface="David"/>
              </a:rPr>
              <a:t> </a:t>
            </a:r>
            <a:r>
              <a:rPr lang="he-IL" sz="2200" b="1" dirty="0">
                <a:solidFill>
                  <a:schemeClr val="accent5"/>
                </a:solidFill>
                <a:latin typeface="Calibri" pitchFamily="34" charset="0"/>
                <a:ea typeface="Times New Roman"/>
                <a:cs typeface="David"/>
              </a:rPr>
              <a:t>וַיֹּאמֶר אַהֲרֹן אַל-יִחַר אַף אֲדֹנִי אַתָּה יָדַעְתָּ אֶת-הָעָם כִּי בְרָע הוּא. </a:t>
            </a:r>
            <a:endParaRPr lang="en-US" sz="2200" b="1" dirty="0">
              <a:solidFill>
                <a:schemeClr val="accent5"/>
              </a:solidFill>
              <a:latin typeface="Calibri" pitchFamily="34" charset="0"/>
              <a:ea typeface="Calibri"/>
              <a:cs typeface="Arial"/>
            </a:endParaRPr>
          </a:p>
          <a:p>
            <a:pPr marL="0" indent="0" algn="just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200" b="1" dirty="0" smtClean="0">
                <a:latin typeface="David" pitchFamily="34" charset="-79"/>
                <a:ea typeface="Times New Roman"/>
                <a:cs typeface="David" pitchFamily="34" charset="-79"/>
              </a:rPr>
              <a:t>כג</a:t>
            </a:r>
            <a:r>
              <a:rPr lang="he-IL" sz="2200" dirty="0" smtClean="0">
                <a:latin typeface="David" pitchFamily="34" charset="-79"/>
                <a:ea typeface="Times New Roman"/>
                <a:cs typeface="David" pitchFamily="34" charset="-79"/>
              </a:rPr>
              <a:t> </a:t>
            </a:r>
            <a:r>
              <a:rPr lang="he-IL" sz="2200" b="1" dirty="0">
                <a:solidFill>
                  <a:schemeClr val="accent4"/>
                </a:solidFill>
                <a:latin typeface="Calibri" pitchFamily="34" charset="0"/>
                <a:ea typeface="Times New Roman"/>
                <a:cs typeface="David"/>
              </a:rPr>
              <a:t>וַיֹּאמְרוּ לִי עֲשֵׂה-לָנוּ אֱלֹהִים אֲשֶׁר יֵלְכוּ לְפָנֵינוּ כִּי-זֶה מֹשֶׁה הָאִישׁ אֲשֶׁר הֶעֱלָנוּ מֵאֶרֶץ מִצְרַיִם לֹא יָדַעְנוּ מֶה-הָיָה לוֹ. </a:t>
            </a:r>
            <a:endParaRPr lang="en-US" sz="2200" b="1" dirty="0">
              <a:solidFill>
                <a:schemeClr val="accent4"/>
              </a:solidFill>
              <a:latin typeface="Calibri" pitchFamily="34" charset="0"/>
              <a:ea typeface="Calibri"/>
              <a:cs typeface="Arial"/>
            </a:endParaRPr>
          </a:p>
          <a:p>
            <a:pPr marL="0" indent="0" algn="just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200" b="1" dirty="0" smtClean="0">
                <a:latin typeface="David" pitchFamily="34" charset="-79"/>
                <a:ea typeface="Times New Roman"/>
                <a:cs typeface="David" pitchFamily="34" charset="-79"/>
              </a:rPr>
              <a:t>כד</a:t>
            </a:r>
            <a:r>
              <a:rPr lang="he-IL" sz="2200" dirty="0" smtClean="0">
                <a:latin typeface="Calibri" pitchFamily="34" charset="0"/>
                <a:ea typeface="Times New Roman"/>
                <a:cs typeface="David"/>
              </a:rPr>
              <a:t> </a:t>
            </a:r>
            <a:r>
              <a:rPr lang="he-IL" sz="2200" b="1" dirty="0">
                <a:solidFill>
                  <a:schemeClr val="accent4"/>
                </a:solidFill>
                <a:latin typeface="Calibri" pitchFamily="34" charset="0"/>
                <a:ea typeface="Times New Roman"/>
                <a:cs typeface="David"/>
              </a:rPr>
              <a:t>וָאֹמַר לָהֶם לְמִי זָהָב הִתְפָּרָקוּ וַיִּתְּנוּ-לִי וָאַשְׁלִכֵהוּ בָאֵשׁ וַיֵּצֵא הָעֵגֶל הַזֶּה. </a:t>
            </a:r>
            <a:endParaRPr lang="en-US" sz="2200" b="1" dirty="0">
              <a:solidFill>
                <a:schemeClr val="accent4"/>
              </a:solidFill>
              <a:latin typeface="Calibri" pitchFamily="34" charset="0"/>
              <a:ea typeface="Calibri"/>
              <a:cs typeface="Arial"/>
            </a:endParaRPr>
          </a:p>
          <a:p>
            <a:pPr marL="0" indent="0" algn="just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200" b="1" dirty="0">
                <a:latin typeface="David" pitchFamily="34" charset="-79"/>
                <a:ea typeface="Times New Roman"/>
                <a:cs typeface="David" pitchFamily="34" charset="-79"/>
              </a:rPr>
              <a:t>כה</a:t>
            </a:r>
            <a:r>
              <a:rPr lang="he-IL" sz="2200" dirty="0">
                <a:latin typeface="Calibri" pitchFamily="34" charset="0"/>
                <a:ea typeface="Times New Roman"/>
                <a:cs typeface="David"/>
              </a:rPr>
              <a:t> </a:t>
            </a:r>
            <a:r>
              <a:rPr lang="he-IL" sz="2200" b="1" dirty="0">
                <a:solidFill>
                  <a:schemeClr val="accent3"/>
                </a:solidFill>
                <a:latin typeface="Calibri" pitchFamily="34" charset="0"/>
                <a:ea typeface="Times New Roman"/>
                <a:cs typeface="David"/>
              </a:rPr>
              <a:t>וַיַּרְא מֹשֶׁה אֶת-הָעָם כִּי פָרֻעַ הוּא כִּי-פְרָעֹה אַהֲרֹן לְשִׁמְצָה בְּקָמֵיהֶם. </a:t>
            </a:r>
            <a:endParaRPr lang="en-US" sz="2200" b="1" dirty="0">
              <a:solidFill>
                <a:schemeClr val="accent3"/>
              </a:solidFill>
              <a:latin typeface="Calibri" pitchFamily="34" charset="0"/>
              <a:ea typeface="Calibri"/>
              <a:cs typeface="Arial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114300" y="1600200"/>
            <a:ext cx="4686300" cy="2209800"/>
          </a:xfrm>
          <a:prstGeom prst="rightArrowCallout">
            <a:avLst>
              <a:gd name="adj1" fmla="val 13333"/>
              <a:gd name="adj2" fmla="val 25000"/>
              <a:gd name="adj3" fmla="val 9626"/>
              <a:gd name="adj4" fmla="val 9373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Moshe asks Aharon, “What did the people do to you that caused you to bring this sin upon them?”</a:t>
            </a:r>
          </a:p>
          <a:p>
            <a:pPr algn="ctr"/>
            <a:r>
              <a:rPr lang="en-GB" sz="2000" dirty="0" smtClean="0"/>
              <a:t>Moshe is complaining about the party, not the egel. </a:t>
            </a:r>
          </a:p>
          <a:p>
            <a:pPr algn="ctr"/>
            <a:r>
              <a:rPr lang="en-GB" sz="2000" dirty="0" smtClean="0"/>
              <a:t>It was at the party the egel became a god and a magic symbol.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114300" y="3886200"/>
            <a:ext cx="4686300" cy="914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9393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Aharon tells Moshe not to get angry. The people are bad and Moshe knows it.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114300" y="4876800"/>
            <a:ext cx="4686300" cy="8382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91975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Explanation of what caused Aharon to act the way he did.</a:t>
            </a:r>
            <a:endParaRPr lang="he-IL" sz="2000" dirty="0"/>
          </a:p>
        </p:txBody>
      </p:sp>
      <p:sp>
        <p:nvSpPr>
          <p:cNvPr id="7" name="Right Arrow Callout 6"/>
          <p:cNvSpPr/>
          <p:nvPr/>
        </p:nvSpPr>
        <p:spPr>
          <a:xfrm>
            <a:off x="114300" y="5791200"/>
            <a:ext cx="4686300" cy="6096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9230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Moshe sees that the people are wild, Egyptian, caused by Aharon.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3424329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an Egel?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419600"/>
          </a:xfrm>
        </p:spPr>
        <p:txBody>
          <a:bodyPr>
            <a:normAutofit fontScale="85000" lnSpcReduction="10000"/>
          </a:bodyPr>
          <a:lstStyle/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כד:י</a:t>
            </a:r>
            <a:r>
              <a:rPr lang="he-IL" b="1" dirty="0" smtClean="0">
                <a:solidFill>
                  <a:schemeClr val="accent6"/>
                </a:solidFill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6"/>
                </a:solidFill>
                <a:cs typeface="David" pitchFamily="34" charset="-79"/>
              </a:rPr>
              <a:t>וַיִּרְאוּ אֵת אֱלֹהֵי יִשְׂרָאֵל וְתַחַת רַגְלָיו כְּמַעֲשֵׂה לִבְנַת הַסַּפִּיר וּכְעֶצֶם הַשָּׁמַיִם לָטֹהַר. </a:t>
            </a:r>
            <a:endParaRPr lang="he-IL" b="1" dirty="0" smtClean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endParaRPr lang="he-IL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u="sng" dirty="0" smtClean="0">
                <a:cs typeface="David" pitchFamily="34" charset="-79"/>
              </a:rPr>
              <a:t>יחזקאל </a:t>
            </a:r>
            <a:r>
              <a:rPr lang="he-IL" b="1" u="sng" dirty="0">
                <a:cs typeface="David" pitchFamily="34" charset="-79"/>
              </a:rPr>
              <a:t>א</a:t>
            </a:r>
            <a:endParaRPr lang="en-US" u="sng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ה</a:t>
            </a:r>
            <a:r>
              <a:rPr lang="he-IL" dirty="0">
                <a:cs typeface="David" pitchFamily="34" charset="-79"/>
              </a:rPr>
              <a:t> וּמִתּוֹכָהּ דְּמוּת אַרְבַּע חַיּוֹת וְזֶה מַרְאֵיהֶן דְּמוּת אָדָם לָהֵנָּה. </a:t>
            </a:r>
            <a:r>
              <a:rPr lang="he-IL" b="1" dirty="0" smtClean="0">
                <a:cs typeface="David" pitchFamily="34" charset="-79"/>
              </a:rPr>
              <a:t>ו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וְאַרְבָּעָה פָנִים לְאֶחָת וְאַרְבַּע כְּנָפַיִם לְאַחַת לָהֶם. </a:t>
            </a:r>
            <a:r>
              <a:rPr lang="he-IL" b="1" dirty="0">
                <a:cs typeface="David" pitchFamily="34" charset="-79"/>
              </a:rPr>
              <a:t>ז</a:t>
            </a:r>
            <a:r>
              <a:rPr lang="he-IL" dirty="0">
                <a:cs typeface="David" pitchFamily="34" charset="-79"/>
              </a:rPr>
              <a:t> וְרַגְלֵיהֶם רֶגֶל יְשָׁרָה </a:t>
            </a:r>
            <a:r>
              <a:rPr lang="he-IL" b="1" dirty="0">
                <a:solidFill>
                  <a:schemeClr val="accent4"/>
                </a:solidFill>
                <a:cs typeface="David" pitchFamily="34" charset="-79"/>
              </a:rPr>
              <a:t>וְכַף רַגְלֵיהֶם כְּכַף רֶגֶל עֵגֶל</a:t>
            </a:r>
            <a:r>
              <a:rPr lang="he-IL" dirty="0">
                <a:cs typeface="David" pitchFamily="34" charset="-79"/>
              </a:rPr>
              <a:t> וְנֹצְצִים כְּעֵין נְחֹשֶׁת קָלָל. </a:t>
            </a:r>
            <a:r>
              <a:rPr lang="he-IL" b="1" dirty="0">
                <a:cs typeface="David" pitchFamily="34" charset="-79"/>
              </a:rPr>
              <a:t>ח</a:t>
            </a:r>
            <a:r>
              <a:rPr lang="he-IL" dirty="0">
                <a:cs typeface="David" pitchFamily="34" charset="-79"/>
              </a:rPr>
              <a:t> וִידֵי אָדָם מִתַּחַת כַּנְפֵיהֶם עַל אַרְבַּעַת רִבְעֵיהֶם וּפְנֵיהֶם וְכַנְפֵיהֶם לְאַרְבַּעְתָּם. </a:t>
            </a:r>
            <a:r>
              <a:rPr lang="he-IL" b="1" dirty="0">
                <a:cs typeface="David" pitchFamily="34" charset="-79"/>
              </a:rPr>
              <a:t>ט</a:t>
            </a:r>
            <a:r>
              <a:rPr lang="he-IL" dirty="0">
                <a:cs typeface="David" pitchFamily="34" charset="-79"/>
              </a:rPr>
              <a:t> חֹבְרֹת אִשָּׁה אֶל-אֲחוֹתָהּ כַּנְפֵיהֶם לֹא-יִסַּבּוּ בְלֶכְתָּן אִישׁ אֶל-עֵבֶר פָּנָיו יֵלֵכוּ. </a:t>
            </a:r>
            <a:r>
              <a:rPr lang="he-IL" b="1" dirty="0">
                <a:cs typeface="David" pitchFamily="34" charset="-79"/>
              </a:rPr>
              <a:t>י</a:t>
            </a:r>
            <a:r>
              <a:rPr lang="he-IL" dirty="0">
                <a:cs typeface="David" pitchFamily="34" charset="-79"/>
              </a:rPr>
              <a:t> וּדְמוּת פְּנֵיהֶם פְּנֵי אָדָם וּפְנֵי אַרְיֵה אֶל-הַיָּמִין לְאַרְבַּעְתָּם וּפְנֵי-שׁוֹר מֵהַשְּׂמֹאול לְאַרְבַּעְתָּן וּפְנֵי-נֶשֶׁר לְאַרְבַּעְתָּן.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endParaRPr lang="en-US" dirty="0">
              <a:cs typeface="David" pitchFamily="34" charset="-79"/>
            </a:endParaRPr>
          </a:p>
          <a:p>
            <a:pPr marL="0" indent="0" algn="r">
              <a:buNone/>
            </a:pPr>
            <a:endParaRPr lang="he-IL" dirty="0">
              <a:cs typeface="David" pitchFamily="34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028700" y="2451100"/>
            <a:ext cx="7086600" cy="381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Don’t see G-d but see what He wears or drives.</a:t>
            </a:r>
            <a:endParaRPr lang="he-IL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381000" y="6019800"/>
            <a:ext cx="8305800" cy="685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 bottom of G-d’s chariot is like the foot of the egel. </a:t>
            </a:r>
          </a:p>
          <a:p>
            <a:pPr algn="ctr"/>
            <a:r>
              <a:rPr lang="en-GB" sz="2000" dirty="0" smtClean="0"/>
              <a:t>Maybe that is what they saw at Har Sinai.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86141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לב:כו-כז</a:t>
            </a:r>
            <a:endParaRPr lang="he-IL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600200"/>
            <a:ext cx="6172200" cy="4525963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כו</a:t>
            </a:r>
            <a:r>
              <a:rPr lang="he-IL" dirty="0">
                <a:cs typeface="David" pitchFamily="34" charset="-79"/>
              </a:rPr>
              <a:t> וַיַּעֲמֹד מֹשֶׁה </a:t>
            </a:r>
            <a:r>
              <a:rPr lang="he-IL" b="1" dirty="0">
                <a:solidFill>
                  <a:schemeClr val="accent2"/>
                </a:solidFill>
                <a:cs typeface="David" pitchFamily="34" charset="-79"/>
              </a:rPr>
              <a:t>בְּשַׁעַר הַמַּחֲנֶה </a:t>
            </a:r>
            <a:r>
              <a:rPr lang="he-IL" dirty="0">
                <a:cs typeface="David" pitchFamily="34" charset="-79"/>
              </a:rPr>
              <a:t>וַיֹּאמֶר מִי לַיהוָה אֵלָי וַיֵּאָסְפוּ אֵלָיו כָּל-בְּנֵי לֵוִי. </a:t>
            </a:r>
          </a:p>
          <a:p>
            <a:pPr marL="0" indent="0" algn="r" rtl="1">
              <a:buNone/>
            </a:pPr>
            <a:endParaRPr lang="he-IL" b="1" dirty="0" smtClean="0">
              <a:cs typeface="David" pitchFamily="34" charset="-79"/>
            </a:endParaRPr>
          </a:p>
          <a:p>
            <a:pPr marL="0" indent="0" algn="r" rtl="1">
              <a:buNone/>
            </a:pPr>
            <a:endParaRPr lang="he-IL" b="1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כז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וַיֹּאמֶר לָהֶם כֹּה-אָמַר יְהוָה אֱלֹהֵי יִשְׂרָאֵל שִׂימוּ אִישׁ-חַרְבּוֹ עַל-יְרֵכוֹ עִבְרוּ וָשׁוּבוּ מִשַּׁעַר לָשַׁעַר בַּמַּחֲנֶה </a:t>
            </a:r>
            <a:r>
              <a:rPr lang="he-IL" b="1" dirty="0">
                <a:solidFill>
                  <a:schemeClr val="tx2"/>
                </a:solidFill>
                <a:cs typeface="David" pitchFamily="34" charset="-79"/>
              </a:rPr>
              <a:t>וְהִרְגוּ אִישׁ-אֶת-אָחִיו וְאִישׁ אֶת-רֵעֵהוּ וְאִישׁ אֶת-קְרֹבוֹ. </a:t>
            </a:r>
            <a:endParaRPr lang="en-US" b="1" dirty="0">
              <a:solidFill>
                <a:schemeClr val="tx2"/>
              </a:solidFill>
              <a:cs typeface="David" pitchFamily="34" charset="-79"/>
            </a:endParaRPr>
          </a:p>
          <a:p>
            <a:pPr marL="0" indent="0" algn="r">
              <a:buNone/>
            </a:pPr>
            <a:endParaRPr lang="he-IL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228600" y="1524000"/>
            <a:ext cx="2590800" cy="6858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4095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 gate is where people are judged.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228600" y="4572000"/>
            <a:ext cx="2590800" cy="12192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1153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They need to be punished even if they are relatives. </a:t>
            </a:r>
            <a:endParaRPr lang="he-IL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19100" y="2743200"/>
            <a:ext cx="83058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accent3"/>
                </a:solidFill>
                <a:cs typeface="David" pitchFamily="34" charset="-79"/>
              </a:rPr>
              <a:t>They </a:t>
            </a:r>
            <a:r>
              <a:rPr lang="en-GB" sz="2400" b="1" dirty="0">
                <a:solidFill>
                  <a:schemeClr val="accent3"/>
                </a:solidFill>
                <a:cs typeface="David" pitchFamily="34" charset="-79"/>
              </a:rPr>
              <a:t>need to work out who are the ringleaders and who are the followers</a:t>
            </a:r>
            <a:r>
              <a:rPr lang="en-GB" sz="2400" b="1" dirty="0" smtClean="0">
                <a:solidFill>
                  <a:schemeClr val="accent3"/>
                </a:solidFill>
                <a:cs typeface="David" pitchFamily="34" charset="-79"/>
              </a:rPr>
              <a:t>.</a:t>
            </a:r>
            <a:endParaRPr lang="he-IL" sz="2400" b="1" dirty="0">
              <a:solidFill>
                <a:schemeClr val="accent3"/>
              </a:solidFill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59280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לב:ז-טו</a:t>
            </a:r>
            <a:endParaRPr lang="he-IL" sz="3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990600"/>
            <a:ext cx="6553200" cy="18288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ז</a:t>
            </a:r>
            <a:r>
              <a:rPr lang="he-IL" sz="2000" dirty="0">
                <a:cs typeface="David" pitchFamily="34" charset="-79"/>
              </a:rPr>
              <a:t> וַיְדַבֵּר יְהוָה אֶל-מֹשֶׁה לֶךְ-רֵד כִּי שִׁחֵת עַמְּ</a:t>
            </a:r>
            <a:r>
              <a:rPr lang="he-IL" sz="2000" b="1" dirty="0">
                <a:solidFill>
                  <a:schemeClr val="accent6"/>
                </a:solidFill>
                <a:cs typeface="David" pitchFamily="34" charset="-79"/>
              </a:rPr>
              <a:t>ךָ</a:t>
            </a:r>
            <a:r>
              <a:rPr lang="he-IL" sz="2000" dirty="0">
                <a:cs typeface="David" pitchFamily="34" charset="-79"/>
              </a:rPr>
              <a:t> אֲשֶׁר הֶעֱלֵי</a:t>
            </a:r>
            <a:r>
              <a:rPr lang="he-IL" sz="2000" b="1" dirty="0">
                <a:solidFill>
                  <a:schemeClr val="accent6"/>
                </a:solidFill>
                <a:cs typeface="David" pitchFamily="34" charset="-79"/>
              </a:rPr>
              <a:t>תָ</a:t>
            </a:r>
            <a:r>
              <a:rPr lang="he-IL" sz="2000" dirty="0">
                <a:cs typeface="David" pitchFamily="34" charset="-79"/>
              </a:rPr>
              <a:t> מֵאֶרֶץ מִצְרָיִם.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ח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סָרוּ מַהֵר מִן-הַדֶּרֶךְ אֲשֶׁר צִוִּיתִם עָשׂוּ לָהֶם עֵגֶל מַסֵּכָה </a:t>
            </a:r>
            <a:r>
              <a:rPr lang="he-IL" sz="2000" b="1" dirty="0">
                <a:solidFill>
                  <a:schemeClr val="accent5"/>
                </a:solidFill>
                <a:cs typeface="David" pitchFamily="34" charset="-79"/>
              </a:rPr>
              <a:t>וַיִּשְׁתַּחֲווּ-לוֹ וַיִּזְבְּחוּ-לוֹ וַיֹּאמְרוּ אֵלֶּה אֱלֹהֶיךָ יִשְׂרָאֵל אֲשֶׁר הֶעֱלוּךָ מֵאֶרֶץ מִצְרָיִם. </a:t>
            </a:r>
            <a:endParaRPr lang="en-US" sz="2000" b="1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ט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וַיֹּאמֶר יְהוָה אֶל-מֹשֶׁה </a:t>
            </a:r>
            <a:r>
              <a:rPr lang="he-IL" sz="2000" b="1" dirty="0">
                <a:solidFill>
                  <a:schemeClr val="accent4"/>
                </a:solidFill>
                <a:cs typeface="David" pitchFamily="34" charset="-79"/>
              </a:rPr>
              <a:t>רָאִיתִי</a:t>
            </a:r>
            <a:r>
              <a:rPr lang="he-IL" sz="2000" dirty="0">
                <a:solidFill>
                  <a:schemeClr val="accent4"/>
                </a:solidFill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אֶת-הָעָם הַזֶּה וְהִנֵּה </a:t>
            </a:r>
            <a:r>
              <a:rPr lang="he-IL" sz="2000" b="1" dirty="0">
                <a:solidFill>
                  <a:schemeClr val="accent4"/>
                </a:solidFill>
                <a:cs typeface="David" pitchFamily="34" charset="-79"/>
              </a:rPr>
              <a:t>עַם-קְשֵׁה-עֹרֶף הוּא</a:t>
            </a:r>
            <a:r>
              <a:rPr lang="he-IL" sz="2000" dirty="0" smtClean="0">
                <a:cs typeface="David" pitchFamily="34" charset="-79"/>
              </a:rPr>
              <a:t>.</a:t>
            </a:r>
            <a:endParaRPr lang="he-IL" sz="2000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127000" y="1066800"/>
            <a:ext cx="2540000" cy="1295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1977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They didn’t pray to G-d, they prayed to the egel.</a:t>
            </a:r>
            <a:endParaRPr lang="he-IL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2743200"/>
            <a:ext cx="8839200" cy="437042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000" b="1" dirty="0" smtClean="0">
                <a:solidFill>
                  <a:schemeClr val="accent4"/>
                </a:solidFill>
                <a:cs typeface="David" pitchFamily="34" charset="-79"/>
              </a:rPr>
              <a:t>G-d </a:t>
            </a:r>
            <a:r>
              <a:rPr lang="en-GB" sz="2000" b="1" dirty="0">
                <a:solidFill>
                  <a:schemeClr val="accent4"/>
                </a:solidFill>
                <a:cs typeface="David" pitchFamily="34" charset="-79"/>
              </a:rPr>
              <a:t>reaches the conclusion that </a:t>
            </a:r>
            <a:r>
              <a:rPr lang="en-GB" sz="2000" b="1" dirty="0" smtClean="0">
                <a:solidFill>
                  <a:schemeClr val="accent4"/>
                </a:solidFill>
                <a:cs typeface="David" pitchFamily="34" charset="-79"/>
              </a:rPr>
              <a:t>the people are stiff-necked </a:t>
            </a:r>
            <a:r>
              <a:rPr lang="en-GB" sz="2000" b="1" dirty="0">
                <a:solidFill>
                  <a:schemeClr val="accent4"/>
                </a:solidFill>
                <a:cs typeface="David" pitchFamily="34" charset="-79"/>
              </a:rPr>
              <a:t>and can’t change direction</a:t>
            </a:r>
            <a:r>
              <a:rPr lang="en-GB" sz="2000" b="1" dirty="0" smtClean="0">
                <a:solidFill>
                  <a:schemeClr val="accent4"/>
                </a:solidFill>
                <a:cs typeface="David" pitchFamily="34" charset="-79"/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000" b="1" dirty="0" smtClean="0">
                <a:solidFill>
                  <a:schemeClr val="accent2"/>
                </a:solidFill>
                <a:cs typeface="David" pitchFamily="34" charset="-79"/>
              </a:rPr>
              <a:t>G-d </a:t>
            </a:r>
            <a:r>
              <a:rPr lang="en-GB" sz="2000" b="1" dirty="0">
                <a:solidFill>
                  <a:schemeClr val="accent2"/>
                </a:solidFill>
                <a:cs typeface="David" pitchFamily="34" charset="-79"/>
              </a:rPr>
              <a:t>can't bring us to </a:t>
            </a:r>
            <a:r>
              <a:rPr lang="en-GB" sz="2000" b="1" dirty="0" smtClean="0">
                <a:solidFill>
                  <a:schemeClr val="accent2"/>
                </a:solidFill>
                <a:cs typeface="David" pitchFamily="34" charset="-79"/>
              </a:rPr>
              <a:t>Eretz Yisrael  </a:t>
            </a:r>
            <a:r>
              <a:rPr lang="en-GB" sz="2000" b="1" dirty="0">
                <a:solidFill>
                  <a:schemeClr val="accent2"/>
                </a:solidFill>
                <a:cs typeface="David" pitchFamily="34" charset="-79"/>
              </a:rPr>
              <a:t>until we learn to be His people. The goal is to represent Gd. </a:t>
            </a:r>
            <a:endParaRPr lang="en-GB" sz="2000" b="1" dirty="0" smtClean="0">
              <a:solidFill>
                <a:schemeClr val="accent2"/>
              </a:solidFill>
              <a:cs typeface="David" pitchFamily="34" charset="-79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sz="2000" b="1" dirty="0" smtClean="0">
                <a:solidFill>
                  <a:schemeClr val="accent3"/>
                </a:solidFill>
                <a:cs typeface="David" pitchFamily="34" charset="-79"/>
              </a:rPr>
              <a:t>G-d is waiting to see how they react without Moshe. This </a:t>
            </a:r>
            <a:r>
              <a:rPr lang="en-GB" sz="2000" b="1" dirty="0">
                <a:solidFill>
                  <a:schemeClr val="accent3"/>
                </a:solidFill>
                <a:cs typeface="David" pitchFamily="34" charset="-79"/>
              </a:rPr>
              <a:t>proves to </a:t>
            </a:r>
            <a:r>
              <a:rPr lang="en-GB" sz="2000" b="1" dirty="0" smtClean="0">
                <a:solidFill>
                  <a:schemeClr val="accent3"/>
                </a:solidFill>
                <a:cs typeface="David" pitchFamily="34" charset="-79"/>
              </a:rPr>
              <a:t>G-d </a:t>
            </a:r>
            <a:r>
              <a:rPr lang="en-GB" sz="2000" b="1" dirty="0">
                <a:solidFill>
                  <a:schemeClr val="accent3"/>
                </a:solidFill>
                <a:cs typeface="David" pitchFamily="34" charset="-79"/>
              </a:rPr>
              <a:t>that they're not ready to be his people. </a:t>
            </a:r>
            <a:endParaRPr lang="en-GB" sz="2000" b="1" dirty="0" smtClean="0">
              <a:solidFill>
                <a:schemeClr val="accent3"/>
              </a:solidFill>
              <a:cs typeface="David" pitchFamily="34" charset="-79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sz="2000" b="1" dirty="0" smtClean="0">
                <a:solidFill>
                  <a:schemeClr val="accent2"/>
                </a:solidFill>
                <a:cs typeface="David" pitchFamily="34" charset="-79"/>
              </a:rPr>
              <a:t>Maybe </a:t>
            </a:r>
            <a:r>
              <a:rPr lang="en-GB" sz="2000" b="1" dirty="0">
                <a:solidFill>
                  <a:schemeClr val="accent2"/>
                </a:solidFill>
                <a:cs typeface="David" pitchFamily="34" charset="-79"/>
              </a:rPr>
              <a:t>people like Moshe are ready – Shevet Levi. </a:t>
            </a:r>
            <a:endParaRPr lang="en-GB" sz="2000" b="1" dirty="0" smtClean="0">
              <a:solidFill>
                <a:schemeClr val="accent2"/>
              </a:solidFill>
              <a:cs typeface="David" pitchFamily="34" charset="-79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sz="2000" b="1" dirty="0" smtClean="0">
                <a:solidFill>
                  <a:schemeClr val="accent3"/>
                </a:solidFill>
                <a:cs typeface="David" pitchFamily="34" charset="-79"/>
              </a:rPr>
              <a:t>In reality, </a:t>
            </a:r>
            <a:r>
              <a:rPr lang="en-GB" sz="2000" b="1" dirty="0">
                <a:solidFill>
                  <a:schemeClr val="accent3"/>
                </a:solidFill>
                <a:cs typeface="David" pitchFamily="34" charset="-79"/>
              </a:rPr>
              <a:t>not everyone can be perfect and so </a:t>
            </a:r>
            <a:r>
              <a:rPr lang="en-GB" sz="2000" b="1" dirty="0" smtClean="0">
                <a:solidFill>
                  <a:schemeClr val="accent3"/>
                </a:solidFill>
                <a:cs typeface="David" pitchFamily="34" charset="-79"/>
              </a:rPr>
              <a:t>G-d </a:t>
            </a:r>
            <a:r>
              <a:rPr lang="en-GB" sz="2000" b="1" dirty="0">
                <a:solidFill>
                  <a:schemeClr val="accent3"/>
                </a:solidFill>
                <a:cs typeface="David" pitchFamily="34" charset="-79"/>
              </a:rPr>
              <a:t>needs to renegotiate the contract for normal human beings. </a:t>
            </a:r>
            <a:endParaRPr lang="en-GB" sz="2000" b="1" dirty="0" smtClean="0">
              <a:solidFill>
                <a:schemeClr val="accent3"/>
              </a:solidFill>
              <a:cs typeface="David" pitchFamily="34" charset="-79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sz="2000" b="1" dirty="0" smtClean="0">
                <a:solidFill>
                  <a:schemeClr val="accent2"/>
                </a:solidFill>
                <a:cs typeface="David" pitchFamily="34" charset="-79"/>
              </a:rPr>
              <a:t>Brit </a:t>
            </a:r>
            <a:r>
              <a:rPr lang="en-GB" sz="2000" b="1" dirty="0">
                <a:solidFill>
                  <a:schemeClr val="accent2"/>
                </a:solidFill>
                <a:cs typeface="David" pitchFamily="34" charset="-79"/>
              </a:rPr>
              <a:t>Sinai has to go through a </a:t>
            </a:r>
            <a:r>
              <a:rPr lang="en-GB" sz="2000" b="1" dirty="0" smtClean="0">
                <a:solidFill>
                  <a:schemeClr val="accent2"/>
                </a:solidFill>
                <a:cs typeface="David" pitchFamily="34" charset="-79"/>
              </a:rPr>
              <a:t>change in which the contract becomes more forgiving.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000" b="1" dirty="0" smtClean="0">
                <a:solidFill>
                  <a:schemeClr val="accent3"/>
                </a:solidFill>
                <a:cs typeface="David" pitchFamily="34" charset="-79"/>
              </a:rPr>
              <a:t>G-d's </a:t>
            </a:r>
            <a:r>
              <a:rPr lang="en-GB" sz="2000" b="1" dirty="0">
                <a:solidFill>
                  <a:schemeClr val="accent3"/>
                </a:solidFill>
                <a:cs typeface="David" pitchFamily="34" charset="-79"/>
              </a:rPr>
              <a:t>nation is not perfect, but is striving to be </a:t>
            </a:r>
            <a:r>
              <a:rPr lang="en-GB" sz="2000" b="1" dirty="0" smtClean="0">
                <a:solidFill>
                  <a:schemeClr val="accent3"/>
                </a:solidFill>
                <a:cs typeface="David" pitchFamily="34" charset="-79"/>
              </a:rPr>
              <a:t>perfect. When </a:t>
            </a:r>
            <a:r>
              <a:rPr lang="en-GB" sz="2000" b="1" dirty="0">
                <a:solidFill>
                  <a:schemeClr val="accent3"/>
                </a:solidFill>
                <a:cs typeface="David" pitchFamily="34" charset="-79"/>
              </a:rPr>
              <a:t>they make mistakes, they realise they are human and try to make it right.  </a:t>
            </a:r>
            <a:endParaRPr lang="en-US" sz="2000" b="1" dirty="0">
              <a:solidFill>
                <a:schemeClr val="accent3"/>
              </a:solidFill>
              <a:cs typeface="David" pitchFamily="34" charset="-79"/>
            </a:endParaRPr>
          </a:p>
          <a:p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999620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400799" y="990600"/>
            <a:ext cx="2286000" cy="19944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  <a:defRPr/>
            </a:pPr>
            <a:r>
              <a:rPr lang="he-IL" sz="2400" u="sng" kern="0" dirty="0">
                <a:solidFill>
                  <a:sysClr val="window" lastClr="FFFFFF"/>
                </a:solidFill>
                <a:ea typeface="Calibri"/>
              </a:rPr>
              <a:t>יט –כד</a:t>
            </a:r>
            <a:endParaRPr lang="en-US" sz="2400" u="sng" kern="0" dirty="0">
              <a:solidFill>
                <a:sysClr val="window" lastClr="FFFFFF"/>
              </a:solidFill>
              <a:ea typeface="Calibri"/>
              <a:cs typeface="Arial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  <a:defRPr/>
            </a:pPr>
            <a:r>
              <a:rPr lang="he-IL" sz="2400" kern="0" dirty="0">
                <a:solidFill>
                  <a:sysClr val="window" lastClr="FFFFFF"/>
                </a:solidFill>
                <a:ea typeface="Calibri"/>
              </a:rPr>
              <a:t>מעמד הר </a:t>
            </a:r>
            <a:r>
              <a:rPr lang="he-IL" sz="2400" kern="0" dirty="0" smtClean="0">
                <a:solidFill>
                  <a:sysClr val="window" lastClr="FFFFFF"/>
                </a:solidFill>
                <a:ea typeface="Calibri"/>
              </a:rPr>
              <a:t>סיני</a:t>
            </a:r>
            <a:endParaRPr lang="en-US" sz="2400" kern="0" dirty="0">
              <a:solidFill>
                <a:sysClr val="window" lastClr="FFFFFF"/>
              </a:solidFill>
              <a:ea typeface="Calibri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95800" y="3886200"/>
            <a:ext cx="2286000" cy="199571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he-IL" sz="2400" u="sng" dirty="0">
                <a:solidFill>
                  <a:prstClr val="white"/>
                </a:solidFill>
                <a:ea typeface="Calibri"/>
              </a:rPr>
              <a:t>כה – לא</a:t>
            </a:r>
            <a:endParaRPr lang="en-US" sz="2400" u="sng" dirty="0">
              <a:solidFill>
                <a:prstClr val="white"/>
              </a:solidFill>
              <a:ea typeface="Calibri"/>
              <a:cs typeface="Arial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en-GB" sz="2400" dirty="0">
                <a:solidFill>
                  <a:prstClr val="white"/>
                </a:solidFill>
                <a:ea typeface="Calibri"/>
                <a:cs typeface="Arial"/>
              </a:rPr>
              <a:t>Command</a:t>
            </a:r>
            <a:endParaRPr lang="en-US" sz="2400" dirty="0">
              <a:solidFill>
                <a:prstClr val="white"/>
              </a:solidFill>
              <a:ea typeface="Calibri"/>
              <a:cs typeface="Arial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he-IL" sz="2400" dirty="0">
                <a:solidFill>
                  <a:prstClr val="white"/>
                </a:solidFill>
                <a:ea typeface="Calibri"/>
              </a:rPr>
              <a:t>המשכן</a:t>
            </a:r>
            <a:endParaRPr lang="en-US" sz="2400" dirty="0">
              <a:solidFill>
                <a:prstClr val="white"/>
              </a:solidFill>
              <a:ea typeface="Calibri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38400" y="977400"/>
            <a:ext cx="2286000" cy="19944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he-IL" sz="2400" u="sng" dirty="0">
                <a:solidFill>
                  <a:prstClr val="white"/>
                </a:solidFill>
                <a:ea typeface="Calibri"/>
              </a:rPr>
              <a:t>לב – לד</a:t>
            </a:r>
            <a:endParaRPr lang="en-US" sz="2400" u="sng" dirty="0">
              <a:solidFill>
                <a:prstClr val="white"/>
              </a:solidFill>
              <a:ea typeface="Calibri"/>
              <a:cs typeface="Arial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he-IL" sz="2400" dirty="0">
                <a:solidFill>
                  <a:prstClr val="white"/>
                </a:solidFill>
                <a:ea typeface="Calibri"/>
              </a:rPr>
              <a:t>סיפור חטא העגל</a:t>
            </a:r>
            <a:endParaRPr lang="en-US" sz="2400" dirty="0">
              <a:solidFill>
                <a:prstClr val="white"/>
              </a:solidFill>
              <a:ea typeface="Calibri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3400" y="3886200"/>
            <a:ext cx="2286000" cy="1995713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he-IL" sz="2400" u="sng" dirty="0">
                <a:solidFill>
                  <a:prstClr val="white"/>
                </a:solidFill>
                <a:ea typeface="Calibri"/>
              </a:rPr>
              <a:t>לה- מ</a:t>
            </a:r>
            <a:endParaRPr lang="en-US" sz="2400" u="sng" dirty="0">
              <a:solidFill>
                <a:prstClr val="white"/>
              </a:solidFill>
              <a:ea typeface="Calibri"/>
              <a:cs typeface="Arial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he-IL" sz="2400" dirty="0">
                <a:solidFill>
                  <a:prstClr val="white"/>
                </a:solidFill>
                <a:ea typeface="Calibri"/>
              </a:rPr>
              <a:t>בנין המשכן</a:t>
            </a:r>
            <a:endParaRPr lang="en-US" sz="2400" dirty="0">
              <a:solidFill>
                <a:prstClr val="white"/>
              </a:solidFill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69964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 animBg="1"/>
      <p:bldP spid="9" grpId="0" animBg="1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לב:ז-טו</a:t>
            </a:r>
            <a:endParaRPr lang="he-IL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48307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וְעַתָּה הַנִּיחָה לִּי וְיִחַר-אַפִּי בָהֶם וַאֲכַלֵּם וְאֶעֱשֶׂה אוֹתְךָ לְגוֹי גָּדוֹל.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יא</a:t>
            </a:r>
            <a:r>
              <a:rPr lang="he-IL" sz="2000" dirty="0">
                <a:cs typeface="David" pitchFamily="34" charset="-79"/>
              </a:rPr>
              <a:t> וַיְחַל מֹשֶׁה אֶת-פְּנֵי יְהוָה אֱלֹהָיו וַיֹּאמֶר לָמָה יְהוָה יֶחֱרֶה אַפְּךָ בְּעַמֶּךָ אֲשֶׁר הוֹצֵאתָ מֵאֶרֶץ מִצְרַיִם בְּכֹחַ גָּדוֹל וּבְיָד חֲזָקָה.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יב</a:t>
            </a:r>
            <a:r>
              <a:rPr lang="he-IL" sz="2000" dirty="0">
                <a:cs typeface="David" pitchFamily="34" charset="-79"/>
              </a:rPr>
              <a:t> לָמָּה יֹאמְרוּ מִצְרַיִם לֵאמֹר בְּרָעָה הוֹצִיאָם לַהֲרֹג אֹתָם בֶּהָרִים וּלְכַלֹּתָם מֵעַל פְּנֵי הָאֲדָמָה שׁוּב מֵחֲרוֹן אַפֶּךָ וְהִנָּחֵם עַל-הָרָעָה לְעַמֶּךָ.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יג</a:t>
            </a:r>
            <a:r>
              <a:rPr lang="he-IL" sz="2000" dirty="0">
                <a:cs typeface="David" pitchFamily="34" charset="-79"/>
              </a:rPr>
              <a:t> זְכֹר לְאַבְרָהָם לְיִצְחָק וּלְיִשְׂרָאֵל עֲבָדֶיךָ אֲשֶׁר נִשְׁבַּעְתָּ לָהֶם בָּךְ וַתְּדַבֵּר אֲלֵהֶם אַרְבֶּה אֶת-זַרְעֲכֶם כְּכוֹכְבֵי הַשָּׁמָיִם וְכָל-הָאָרֶץ הַזֹּאת אֲשֶׁר אָמַרְתִּי אֶתֵּן לְזַרְעֲכֶם וְנָחֲלוּ לְעֹלָם.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יד</a:t>
            </a:r>
            <a:r>
              <a:rPr lang="he-IL" sz="2000" dirty="0">
                <a:cs typeface="David" pitchFamily="34" charset="-79"/>
              </a:rPr>
              <a:t> וַיִּנָּחֶם יְהוָה עַל-הָרָעָה אֲשֶׁר דִּבֶּר לַעֲשׂוֹת לְעַמּוֹ. </a:t>
            </a:r>
            <a:br>
              <a:rPr lang="he-IL" sz="2000" dirty="0">
                <a:cs typeface="David" pitchFamily="34" charset="-79"/>
              </a:rPr>
            </a:br>
            <a:r>
              <a:rPr lang="he-IL" sz="2000" dirty="0">
                <a:cs typeface="David" pitchFamily="34" charset="-79"/>
              </a:rPr>
              <a:t/>
            </a:r>
            <a:br>
              <a:rPr lang="he-IL" sz="2000" dirty="0">
                <a:cs typeface="David" pitchFamily="34" charset="-79"/>
              </a:rPr>
            </a:br>
            <a:r>
              <a:rPr lang="he-IL" sz="2000" b="1" dirty="0">
                <a:cs typeface="David" pitchFamily="34" charset="-79"/>
              </a:rPr>
              <a:t>טו</a:t>
            </a:r>
            <a:r>
              <a:rPr lang="he-IL" sz="2000" dirty="0">
                <a:cs typeface="David" pitchFamily="34" charset="-79"/>
              </a:rPr>
              <a:t> וַיִּפֶן וַיֵּרֶד מֹשֶׁה מִן-הָהָר וּשְׁנֵי לֻחֹת הָעֵדֻת בְּיָדוֹ לֻחֹת כְּתֻבִים מִשְּׁנֵי עֶבְרֵיהֶם מִזֶּה וּמִזֶּה הֵם כְּתֻבִים.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טז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וְהַלֻּחֹת מַעֲשֵׂה אֱלֹהִים הֵמָּה וְהַמִּכְתָּב מִכְתַּב אֱלֹהִים הוּא חָרוּת עַל-הַלֻּחֹת.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dirty="0">
                <a:cs typeface="David" pitchFamily="34" charset="-79"/>
              </a:rPr>
              <a:t> </a:t>
            </a:r>
            <a:endParaRPr lang="en-US" sz="2000" dirty="0"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sz="2400" b="1" dirty="0" smtClean="0">
                <a:solidFill>
                  <a:schemeClr val="accent2"/>
                </a:solidFill>
                <a:cs typeface="David" pitchFamily="34" charset="-79"/>
              </a:rPr>
              <a:t>Chet Ha’egel </a:t>
            </a:r>
            <a:r>
              <a:rPr lang="en-GB" sz="2400" b="1" dirty="0">
                <a:solidFill>
                  <a:schemeClr val="accent2"/>
                </a:solidFill>
                <a:cs typeface="David" pitchFamily="34" charset="-79"/>
              </a:rPr>
              <a:t>shows </a:t>
            </a:r>
            <a:r>
              <a:rPr lang="en-GB" sz="2400" b="1" dirty="0" smtClean="0">
                <a:solidFill>
                  <a:schemeClr val="accent2"/>
                </a:solidFill>
                <a:cs typeface="David" pitchFamily="34" charset="-79"/>
              </a:rPr>
              <a:t>G-d </a:t>
            </a:r>
            <a:r>
              <a:rPr lang="en-GB" sz="2400" b="1" dirty="0">
                <a:solidFill>
                  <a:schemeClr val="accent2"/>
                </a:solidFill>
                <a:cs typeface="David" pitchFamily="34" charset="-79"/>
              </a:rPr>
              <a:t>that they're not ready to be His nation. </a:t>
            </a:r>
            <a:endParaRPr lang="en-US" sz="2400" b="1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r">
              <a:buNone/>
            </a:pPr>
            <a:r>
              <a:rPr lang="en-GB" sz="2000" dirty="0">
                <a:cs typeface="David" pitchFamily="34" charset="-79"/>
              </a:rPr>
              <a:t> </a:t>
            </a:r>
            <a:endParaRPr lang="en-US" sz="2000" dirty="0">
              <a:cs typeface="David" pitchFamily="34" charset="-79"/>
            </a:endParaRPr>
          </a:p>
          <a:p>
            <a:pPr marL="0" indent="0" algn="r">
              <a:buNone/>
            </a:pPr>
            <a:endParaRPr lang="he-IL" sz="2000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7102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he-IL" sz="67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לב:ל-לא</a:t>
            </a:r>
            <a:r>
              <a:rPr lang="he-IL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e-IL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Felony or Misdemeanour</a:t>
            </a:r>
            <a:endParaRPr lang="he-IL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1600200"/>
            <a:ext cx="4648200" cy="51054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endParaRPr lang="he-IL" b="1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ל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וַיְהִי מִמָּחֳרָת וַיֹּאמֶר מֹשֶׁה אֶל-הָעָם אַתֶּם חֲטָאתֶם חֲטָאָה גְדֹלָה וְעַתָּה אֶעֱלֶה אֶל-יְהוָה אוּלַי </a:t>
            </a:r>
            <a:r>
              <a:rPr lang="he-IL" b="1" dirty="0">
                <a:solidFill>
                  <a:schemeClr val="accent6"/>
                </a:solidFill>
                <a:cs typeface="David" pitchFamily="34" charset="-79"/>
              </a:rPr>
              <a:t>אֲכַפְּרָה</a:t>
            </a:r>
            <a:r>
              <a:rPr lang="he-IL" dirty="0">
                <a:solidFill>
                  <a:schemeClr val="accent6"/>
                </a:solidFill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בְּעַד חַטַּאתְכֶם.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endParaRPr lang="he-IL" b="1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לא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וַיָּשָׁב מֹשֶׁה אֶל-יְהוָה </a:t>
            </a:r>
            <a:r>
              <a:rPr lang="he-IL" b="1" dirty="0">
                <a:solidFill>
                  <a:schemeClr val="accent5"/>
                </a:solidFill>
                <a:cs typeface="David" pitchFamily="34" charset="-79"/>
              </a:rPr>
              <a:t>וַיֹּאמַר אָנָּא חָטָא הָעָם הַזֶּה חֲטָאָה גְדֹלָה וַיַּעֲשׂוּ לָהֶם אֱלֹהֵי זָהָב. </a:t>
            </a:r>
            <a:endParaRPr lang="en-US" b="1" dirty="0">
              <a:solidFill>
                <a:schemeClr val="accent5"/>
              </a:solidFill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152400" y="2362200"/>
            <a:ext cx="3962400" cy="10668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3548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First time we have the concept of kapara. 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152400" y="3657600"/>
            <a:ext cx="3962400" cy="3048000"/>
          </a:xfrm>
          <a:prstGeom prst="rightArrowCallout">
            <a:avLst>
              <a:gd name="adj1" fmla="val 14815"/>
              <a:gd name="adj2" fmla="val 25000"/>
              <a:gd name="adj3" fmla="val 13426"/>
              <a:gd name="adj4" fmla="val 8204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Did the people commit a felony, idol worship, or just a misdemeanour, not serving G-d in the optimum way?</a:t>
            </a:r>
          </a:p>
          <a:p>
            <a:pPr algn="ctr"/>
            <a:endParaRPr lang="en-GB" sz="2000" dirty="0" smtClean="0"/>
          </a:p>
          <a:p>
            <a:pPr algn="ctr"/>
            <a:r>
              <a:rPr lang="en-GB" sz="2000" dirty="0" smtClean="0"/>
              <a:t>Serving other gods is warned against in the Ten Commandments.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084612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e-IL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כ:יט-כב</a:t>
            </a:r>
            <a:br>
              <a:rPr lang="he-IL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GB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Serving G-d the Wrong Way</a:t>
            </a:r>
            <a:endParaRPr lang="he-IL" sz="4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1638300"/>
            <a:ext cx="4343400" cy="4953000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יט</a:t>
            </a:r>
            <a:r>
              <a:rPr lang="he-IL" b="1" dirty="0" smtClean="0">
                <a:solidFill>
                  <a:schemeClr val="accent4"/>
                </a:solidFill>
                <a:cs typeface="David" pitchFamily="34" charset="-79"/>
              </a:rPr>
              <a:t> לֹא תַעֲשׂוּן אִתִּי אֱלֹהֵי כֶסֶף וֵאלֹהֵי זָהָב לֹא תַעֲשׂוּ לָכֶם</a:t>
            </a:r>
            <a:r>
              <a:rPr lang="he-IL" dirty="0" smtClean="0">
                <a:cs typeface="David" pitchFamily="34" charset="-79"/>
              </a:rPr>
              <a:t>. </a:t>
            </a: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כ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b="1" dirty="0" smtClean="0">
                <a:solidFill>
                  <a:schemeClr val="accent3"/>
                </a:solidFill>
                <a:cs typeface="David" pitchFamily="34" charset="-79"/>
              </a:rPr>
              <a:t>מִזְבַּח אֲדָמָה תַּעֲשֶׂה-לִּי </a:t>
            </a:r>
            <a:r>
              <a:rPr lang="he-IL" dirty="0" smtClean="0">
                <a:cs typeface="David" pitchFamily="34" charset="-79"/>
              </a:rPr>
              <a:t>וְזָבַחְתָּ עָלָיו אֶת-עֹלֹתֶיךָ וְאֶת-שְׁלָמֶיךָ אֶת-צֹאנְךָ וְאֶת-בְּקָרֶךָ בְּכָל-הַמָּקוֹם אֲשֶׁר אַזְכִּיר אֶת-שְׁמִי אָבוֹא אֵלֶיךָ וּבֵרַכְתִּיךָ. </a:t>
            </a:r>
          </a:p>
          <a:p>
            <a:pPr marL="0" indent="0" algn="r" rtl="1">
              <a:buNone/>
            </a:pPr>
            <a:r>
              <a:rPr lang="he-IL" dirty="0" smtClean="0">
                <a:cs typeface="David" pitchFamily="34" charset="-79"/>
              </a:rPr>
              <a:t> </a:t>
            </a:r>
            <a:endParaRPr lang="en-US" dirty="0" smtClean="0">
              <a:cs typeface="David" pitchFamily="34" charset="-79"/>
            </a:endParaRPr>
          </a:p>
          <a:p>
            <a:pPr marL="0" indent="0" algn="r">
              <a:buNone/>
            </a:pPr>
            <a:endParaRPr lang="he-IL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152400" y="1752600"/>
            <a:ext cx="4267200" cy="1600200"/>
          </a:xfrm>
          <a:prstGeom prst="rightArrowCallout">
            <a:avLst>
              <a:gd name="adj1" fmla="val 13492"/>
              <a:gd name="adj2" fmla="val 25000"/>
              <a:gd name="adj3" fmla="val 13690"/>
              <a:gd name="adj4" fmla="val 8982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400" dirty="0">
                <a:cs typeface="David" pitchFamily="34" charset="-79"/>
              </a:rPr>
              <a:t>Don't make out of Me or for Me a molten image. </a:t>
            </a:r>
          </a:p>
          <a:p>
            <a:pPr algn="ctr"/>
            <a:r>
              <a:rPr lang="en-GB" sz="2400" dirty="0">
                <a:cs typeface="David" pitchFamily="34" charset="-79"/>
              </a:rPr>
              <a:t>You may mean well but it is dangerous</a:t>
            </a:r>
            <a:r>
              <a:rPr lang="en-GB" sz="2400" dirty="0" smtClean="0">
                <a:cs typeface="David" pitchFamily="34" charset="-79"/>
              </a:rPr>
              <a:t>.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165100" y="3581400"/>
            <a:ext cx="4254500" cy="1752600"/>
          </a:xfrm>
          <a:prstGeom prst="rightArrowCallout">
            <a:avLst>
              <a:gd name="adj1" fmla="val 10507"/>
              <a:gd name="adj2" fmla="val 25000"/>
              <a:gd name="adj3" fmla="val 14855"/>
              <a:gd name="adj4" fmla="val 9035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400" dirty="0">
                <a:cs typeface="David" pitchFamily="34" charset="-79"/>
              </a:rPr>
              <a:t>Serve G-d through a simple mizbeach of adama</a:t>
            </a:r>
            <a:r>
              <a:rPr lang="en-GB" sz="2400" dirty="0" smtClean="0">
                <a:cs typeface="David" pitchFamily="34" charset="-79"/>
              </a:rPr>
              <a:t>.</a:t>
            </a:r>
            <a:endParaRPr lang="he-IL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609600" y="5791200"/>
            <a:ext cx="80010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b="1" dirty="0">
                <a:cs typeface="David" pitchFamily="34" charset="-79"/>
              </a:rPr>
              <a:t>Moshe is saying that they didn’t break the Ten Commandments, they broke the Ko Tomar unit. </a:t>
            </a:r>
            <a:endParaRPr lang="en-US" sz="2000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9574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he-IL" sz="67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לב:לב-לה</a:t>
            </a:r>
            <a:r>
              <a:rPr lang="he-IL" sz="6000" b="1" dirty="0" smtClean="0">
                <a:solidFill>
                  <a:schemeClr val="accent1"/>
                </a:solidFill>
              </a:rPr>
              <a:t/>
            </a:r>
            <a:br>
              <a:rPr lang="he-IL" sz="6000" b="1" dirty="0" smtClean="0">
                <a:solidFill>
                  <a:schemeClr val="accent1"/>
                </a:solidFill>
              </a:rPr>
            </a:br>
            <a:r>
              <a:rPr lang="en-GB" sz="6000" b="1" dirty="0" smtClean="0">
                <a:solidFill>
                  <a:schemeClr val="accent1"/>
                </a:solidFill>
              </a:rPr>
              <a:t>- </a:t>
            </a:r>
            <a:r>
              <a:rPr lang="en-GB" sz="49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Cancel Brit Sinai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1600200"/>
            <a:ext cx="4800600" cy="5181600"/>
          </a:xfrm>
        </p:spPr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לב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6"/>
                </a:solidFill>
                <a:cs typeface="David" pitchFamily="34" charset="-79"/>
              </a:rPr>
              <a:t>וְעַתָּה אִם-תִּשָּׂא חַטָּאתָם וְאִם-אַיִן מְחֵנִי נָא מִסִּפְרְךָ אֲשֶׁר כָּתָבְתָּ. </a:t>
            </a:r>
            <a:endParaRPr lang="en-US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לג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וַיֹּאמֶר יְהוָה אֶל-מֹשֶׁה מִי אֲשֶׁר חָטָא-לִי אֶמְחֶנּוּ מִסִּפְרִי.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לד</a:t>
            </a:r>
            <a:r>
              <a:rPr lang="he-IL" dirty="0"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5"/>
                </a:solidFill>
                <a:cs typeface="David" pitchFamily="34" charset="-79"/>
              </a:rPr>
              <a:t>וְעַתָּה לֵךְ נְחֵה אֶת-הָעָם </a:t>
            </a:r>
            <a:endParaRPr lang="en-US" b="1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4"/>
                </a:solidFill>
                <a:cs typeface="David" pitchFamily="34" charset="-79"/>
              </a:rPr>
              <a:t>אֶל </a:t>
            </a:r>
            <a:r>
              <a:rPr lang="he-IL" b="1" dirty="0">
                <a:solidFill>
                  <a:schemeClr val="accent4"/>
                </a:solidFill>
                <a:cs typeface="David" pitchFamily="34" charset="-79"/>
              </a:rPr>
              <a:t>אֲשֶׁר-דִּבַּרְתִּי לָךְ</a:t>
            </a:r>
            <a:endParaRPr lang="en-US" b="1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>
              <a:buNone/>
            </a:pPr>
            <a:r>
              <a:rPr lang="he-IL" b="1" dirty="0" smtClean="0">
                <a:solidFill>
                  <a:schemeClr val="accent3"/>
                </a:solidFill>
                <a:cs typeface="David" pitchFamily="34" charset="-79"/>
              </a:rPr>
              <a:t>הִנֵּה </a:t>
            </a:r>
            <a:r>
              <a:rPr lang="he-IL" b="1" dirty="0">
                <a:solidFill>
                  <a:schemeClr val="accent3"/>
                </a:solidFill>
                <a:cs typeface="David" pitchFamily="34" charset="-79"/>
              </a:rPr>
              <a:t>מַלְאָכִי יֵלֵךְ לְפָנֶיךָ </a:t>
            </a:r>
            <a:endParaRPr lang="en-US" b="1" dirty="0">
              <a:solidFill>
                <a:schemeClr val="accent3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2"/>
                </a:solidFill>
                <a:cs typeface="David" pitchFamily="34" charset="-79"/>
              </a:rPr>
              <a:t>וּבְיוֹם </a:t>
            </a:r>
            <a:r>
              <a:rPr lang="he-IL" b="1" dirty="0">
                <a:solidFill>
                  <a:schemeClr val="accent2"/>
                </a:solidFill>
                <a:cs typeface="David" pitchFamily="34" charset="-79"/>
              </a:rPr>
              <a:t>פָּקְדִי וּפָקַדְתִּי עֲלֵהֶם חַטָּאתָם. </a:t>
            </a:r>
            <a:endParaRPr lang="en-US" b="1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לה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וַיִּגֹּף יְהוָה אֶת-הָעָם עַל אֲשֶׁר עָשׂוּ אֶת-הָעֵגֶל אֲשֶׁר עָשָׂה אַהֲרֹן.</a:t>
            </a:r>
            <a:endParaRPr lang="en-US" dirty="0">
              <a:cs typeface="David" pitchFamily="34" charset="-79"/>
            </a:endParaRPr>
          </a:p>
          <a:p>
            <a:pPr marL="0" indent="0" algn="r">
              <a:buNone/>
            </a:pPr>
            <a:endParaRPr lang="he-IL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38100" y="1676400"/>
            <a:ext cx="4381500" cy="1219200"/>
          </a:xfrm>
          <a:prstGeom prst="rightArrowCallout">
            <a:avLst>
              <a:gd name="adj1" fmla="val 16667"/>
              <a:gd name="adj2" fmla="val 25000"/>
              <a:gd name="adj3" fmla="val 16667"/>
              <a:gd name="adj4" fmla="val 92718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Moshe can’t forgive them but G-d can.  Moshe isn’t willing to work for G-d anymore unless G-d becomes more forgiving.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38100" y="2971800"/>
            <a:ext cx="4381500" cy="3810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92813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Go lead the people…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38100" y="3429000"/>
            <a:ext cx="5219700" cy="16002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8285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…to the Land of Israel. </a:t>
            </a:r>
          </a:p>
          <a:p>
            <a:pPr algn="ctr"/>
            <a:r>
              <a:rPr lang="en-GB" sz="2000" dirty="0" smtClean="0"/>
              <a:t>It is no longer the place </a:t>
            </a:r>
            <a:r>
              <a:rPr lang="he-IL" sz="2000" dirty="0">
                <a:cs typeface="David" pitchFamily="34" charset="-79"/>
              </a:rPr>
              <a:t>אשר </a:t>
            </a:r>
            <a:r>
              <a:rPr lang="he-IL" sz="2000" dirty="0" smtClean="0">
                <a:cs typeface="David" pitchFamily="34" charset="-79"/>
              </a:rPr>
              <a:t>הניחותי</a:t>
            </a:r>
            <a:r>
              <a:rPr lang="en-GB" sz="2000" dirty="0" smtClean="0">
                <a:cs typeface="David" pitchFamily="34" charset="-79"/>
              </a:rPr>
              <a:t>. </a:t>
            </a:r>
          </a:p>
          <a:p>
            <a:pPr algn="ctr"/>
            <a:r>
              <a:rPr lang="en-GB" sz="2000" dirty="0" smtClean="0">
                <a:cs typeface="David" pitchFamily="34" charset="-79"/>
              </a:rPr>
              <a:t>G-d says they can have the land (Brit Avot) without Brit Sinai. </a:t>
            </a:r>
          </a:p>
          <a:p>
            <a:pPr algn="ctr"/>
            <a:r>
              <a:rPr lang="en-GB" sz="2000" dirty="0" smtClean="0">
                <a:cs typeface="David" pitchFamily="34" charset="-79"/>
              </a:rPr>
              <a:t>They will no longer be representing G-d.</a:t>
            </a:r>
            <a:endParaRPr lang="he-IL" sz="2000" dirty="0"/>
          </a:p>
        </p:txBody>
      </p:sp>
      <p:sp>
        <p:nvSpPr>
          <p:cNvPr id="7" name="Right Arrow Callout 6"/>
          <p:cNvSpPr/>
          <p:nvPr/>
        </p:nvSpPr>
        <p:spPr>
          <a:xfrm>
            <a:off x="38100" y="5105400"/>
            <a:ext cx="4381500" cy="4572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8209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Who is this malach?</a:t>
            </a:r>
            <a:endParaRPr lang="he-IL" sz="2000" dirty="0"/>
          </a:p>
        </p:txBody>
      </p:sp>
      <p:sp>
        <p:nvSpPr>
          <p:cNvPr id="8" name="Right Arrow Callout 7"/>
          <p:cNvSpPr/>
          <p:nvPr/>
        </p:nvSpPr>
        <p:spPr>
          <a:xfrm>
            <a:off x="38100" y="5638800"/>
            <a:ext cx="4381500" cy="6858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9014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 first credit card – they will be punished but not immediately.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538745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sz="67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פרק לג:א-ז</a:t>
            </a:r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GB" sz="49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Brit Avot without Brit Sinai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1524000"/>
            <a:ext cx="5105400" cy="53340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א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6"/>
                </a:solidFill>
                <a:cs typeface="David" pitchFamily="34" charset="-79"/>
              </a:rPr>
              <a:t>וַיְדַבֵּר יְהוָה אֶל-מֹשֶׁה לֵךְ עֲלֵה מִזֶּה אַתָּה וְהָעָם אֲשֶׁר הֶעֱלִיתָ מֵאֶרֶץ מִצְרָיִם אֶל-הָאָרֶץ אֲשֶׁר נִשְׁבַּעְתִּי לְאַבְרָהָם לְיִצְחָק וּלְיַעֲקֹב לֵאמֹר לְזַרְעֲךָ אֶתְּנֶנָּה. </a:t>
            </a:r>
            <a:endParaRPr lang="en-US" sz="2400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ב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וְשָׁלַחְתִּי לְפָנֶיךָ </a:t>
            </a:r>
            <a:r>
              <a:rPr lang="he-IL" sz="2400" b="1" dirty="0">
                <a:solidFill>
                  <a:schemeClr val="accent5"/>
                </a:solidFill>
                <a:cs typeface="David" pitchFamily="34" charset="-79"/>
              </a:rPr>
              <a:t>מַלְאָךְ</a:t>
            </a:r>
            <a:r>
              <a:rPr lang="he-IL" sz="2400" dirty="0">
                <a:cs typeface="David" pitchFamily="34" charset="-79"/>
              </a:rPr>
              <a:t> וְגֵרַשְׁתִּי אֶת-הַכְּנַעֲנִי הָאֱמֹרִי וְהַחִתִּי וְהַפְּרִזִּי הַחִוִּי וְהַיְבוּסִי.</a:t>
            </a:r>
            <a:endParaRPr lang="en-US" sz="24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ג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אֶל-אֶרֶץ זָבַת חָלָב וּדְבָשׁ </a:t>
            </a:r>
            <a:r>
              <a:rPr lang="he-IL" sz="2400" b="1" dirty="0">
                <a:solidFill>
                  <a:schemeClr val="accent4"/>
                </a:solidFill>
                <a:cs typeface="David" pitchFamily="34" charset="-79"/>
              </a:rPr>
              <a:t>כִּי לֹא אֶעֱלֶה בְּקִרְבְּךָ</a:t>
            </a:r>
            <a:r>
              <a:rPr lang="he-IL" sz="2400" dirty="0">
                <a:solidFill>
                  <a:schemeClr val="accent4"/>
                </a:solidFill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4"/>
                </a:solidFill>
                <a:cs typeface="David" pitchFamily="34" charset="-79"/>
              </a:rPr>
              <a:t>כִּי עַם-קְשֵׁה-עֹרֶף אַתָּה</a:t>
            </a:r>
            <a:r>
              <a:rPr lang="he-IL" sz="2400" dirty="0">
                <a:solidFill>
                  <a:schemeClr val="accent4"/>
                </a:solidFill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פֶּן-אֲכֶלְךָ בַּדָּרֶךְ. </a:t>
            </a:r>
            <a:endParaRPr lang="en-US" sz="2400" dirty="0">
              <a:cs typeface="David" pitchFamily="34" charset="-79"/>
            </a:endParaRPr>
          </a:p>
          <a:p>
            <a:pPr marL="0" indent="0" algn="r" rtl="1">
              <a:buNone/>
            </a:pPr>
            <a:endParaRPr lang="he-IL" sz="2400" b="1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ז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3"/>
                </a:solidFill>
                <a:cs typeface="David" pitchFamily="34" charset="-79"/>
              </a:rPr>
              <a:t>וּמֹשֶׁה יִקַּח אֶת-הָאֹהֶל וְנָטָה-לוֹ מִחוּץ לַמַּחֲנֶה הַרְחֵק מִן-הַמַּחֲנֶה וְקָרָא לוֹ אֹהֶל מוֹעֵד וְהָיָה כָּל-מְבַקֵּשׁ יְהוָה יֵצֵא אֶל-אֹהֶל מוֹעֵד אֲשֶׁר מִחוּץ לַמַּחֲנֶה. </a:t>
            </a:r>
            <a:endParaRPr lang="en-US" sz="2400" b="1" dirty="0">
              <a:solidFill>
                <a:schemeClr val="accent3"/>
              </a:solidFill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152400" y="1676400"/>
            <a:ext cx="3505200" cy="4572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7591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Take </a:t>
            </a:r>
            <a:r>
              <a:rPr lang="en-GB" sz="2000" i="1" dirty="0" smtClean="0"/>
              <a:t>your</a:t>
            </a:r>
            <a:r>
              <a:rPr lang="en-GB" sz="2000" dirty="0" smtClean="0"/>
              <a:t> people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152400" y="2286000"/>
            <a:ext cx="3505200" cy="533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7526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Who is this malach?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76200" y="2895600"/>
            <a:ext cx="3962400" cy="1905000"/>
          </a:xfrm>
          <a:prstGeom prst="rightArrowCallout">
            <a:avLst>
              <a:gd name="adj1" fmla="val 12097"/>
              <a:gd name="adj2" fmla="val 25000"/>
              <a:gd name="adj3" fmla="val 9409"/>
              <a:gd name="adj4" fmla="val 91947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Downgrade – the malach is going without G-d because the people don’t change. </a:t>
            </a:r>
          </a:p>
          <a:p>
            <a:pPr algn="ctr"/>
            <a:r>
              <a:rPr lang="en-GB" sz="2000" dirty="0" smtClean="0"/>
              <a:t>This will fulfil Brit Avot without Brit Sinai –they will become a goy gadol but not a goy kadosh.</a:t>
            </a:r>
            <a:endParaRPr lang="he-IL" sz="2000" dirty="0"/>
          </a:p>
        </p:txBody>
      </p:sp>
      <p:sp>
        <p:nvSpPr>
          <p:cNvPr id="7" name="Right Arrow Callout 6"/>
          <p:cNvSpPr/>
          <p:nvPr/>
        </p:nvSpPr>
        <p:spPr>
          <a:xfrm>
            <a:off x="76200" y="4876800"/>
            <a:ext cx="3886200" cy="1905000"/>
          </a:xfrm>
          <a:prstGeom prst="rightArrowCallout">
            <a:avLst>
              <a:gd name="adj1" fmla="val 15909"/>
              <a:gd name="adj2" fmla="val 25000"/>
              <a:gd name="adj3" fmla="val 13636"/>
              <a:gd name="adj4" fmla="val 91759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G-d now needs to speak only to Moshe and so Moshe has to take his own tent outside the camp. This indicates we are not worthy of G-d’s Presence. </a:t>
            </a:r>
          </a:p>
          <a:p>
            <a:pPr algn="ctr"/>
            <a:r>
              <a:rPr lang="en-GB" sz="2000" dirty="0" smtClean="0"/>
              <a:t>The Mishkan later fixes this.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94694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1"/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פרק לג:יב-יג</a:t>
            </a:r>
            <a:r>
              <a:rPr lang="he-IL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e-IL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Moshe’s Response</a:t>
            </a:r>
            <a:endParaRPr lang="he-IL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1524000"/>
            <a:ext cx="4953000" cy="49530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יב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וַיֹּאמֶר מֹשֶׁה אֶל-יְהוָה </a:t>
            </a:r>
            <a:r>
              <a:rPr lang="he-IL" b="1" dirty="0">
                <a:solidFill>
                  <a:schemeClr val="accent6"/>
                </a:solidFill>
                <a:cs typeface="David" pitchFamily="34" charset="-79"/>
              </a:rPr>
              <a:t>רְאֵה</a:t>
            </a:r>
            <a:r>
              <a:rPr lang="he-IL" dirty="0">
                <a:solidFill>
                  <a:schemeClr val="accent6"/>
                </a:solidFill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5"/>
                </a:solidFill>
                <a:cs typeface="David" pitchFamily="34" charset="-79"/>
              </a:rPr>
              <a:t>אַתָּה אֹמֵר אֵלַי הַעַל אֶת-הָעָם הַזֶּה וְאַתָּה לֹא הוֹדַעְתַּנִי אֵת אֲשֶׁר-תִּשְׁלַח עִמִּי וְאַתָּה אָמַרְתָּ יְדַעְתִּיךָ בְשֵׁם </a:t>
            </a:r>
            <a:r>
              <a:rPr lang="he-IL" b="1" dirty="0">
                <a:solidFill>
                  <a:schemeClr val="accent4"/>
                </a:solidFill>
                <a:cs typeface="David" pitchFamily="34" charset="-79"/>
              </a:rPr>
              <a:t>וְגַם-מָצָאתָ חֵן בְּעֵינָי. </a:t>
            </a:r>
            <a:endParaRPr lang="en-US" b="1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יג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3"/>
                </a:solidFill>
                <a:cs typeface="David" pitchFamily="34" charset="-79"/>
              </a:rPr>
              <a:t>וְעַתָּה אִם-נָא מָצָאתִי חֵן בְּעֵינֶיךָ הוֹדִעֵנִי נָא אֶת-דְּרָכֶךָ וְאֵדָעֲךָ לְמַעַן אֶמְצָא-חֵן בְּעֵינֶיךָ </a:t>
            </a:r>
            <a:r>
              <a:rPr lang="he-IL" b="1" dirty="0">
                <a:solidFill>
                  <a:schemeClr val="accent6"/>
                </a:solidFill>
                <a:cs typeface="David" pitchFamily="34" charset="-79"/>
              </a:rPr>
              <a:t>וּרְאֵה</a:t>
            </a:r>
            <a:r>
              <a:rPr lang="he-IL" dirty="0">
                <a:solidFill>
                  <a:schemeClr val="accent6"/>
                </a:solidFill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3"/>
                </a:solidFill>
                <a:cs typeface="David" pitchFamily="34" charset="-79"/>
              </a:rPr>
              <a:t>כִּי עַמְּךָ הַגּוֹי הַזֶּה. </a:t>
            </a:r>
            <a:endParaRPr lang="en-US" b="1" dirty="0">
              <a:solidFill>
                <a:schemeClr val="accent3"/>
              </a:solidFill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50800" y="1905000"/>
            <a:ext cx="4368800" cy="1981200"/>
          </a:xfrm>
          <a:prstGeom prst="rightArrowCallout">
            <a:avLst>
              <a:gd name="adj1" fmla="val 7090"/>
              <a:gd name="adj2" fmla="val 25000"/>
              <a:gd name="adj3" fmla="val 10812"/>
              <a:gd name="adj4" fmla="val 9303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400" dirty="0" smtClean="0"/>
              <a:t>Moshe tells G-d to understand something. G-d told Moshe to bring the people to Israel without knowing who the malach is. </a:t>
            </a:r>
            <a:endParaRPr lang="he-IL" sz="2400" dirty="0"/>
          </a:p>
        </p:txBody>
      </p:sp>
      <p:sp>
        <p:nvSpPr>
          <p:cNvPr id="5" name="Right Arrow Callout 4"/>
          <p:cNvSpPr/>
          <p:nvPr/>
        </p:nvSpPr>
        <p:spPr>
          <a:xfrm>
            <a:off x="50800" y="4267200"/>
            <a:ext cx="4368800" cy="2362200"/>
          </a:xfrm>
          <a:prstGeom prst="rightArrowCallout">
            <a:avLst>
              <a:gd name="adj1" fmla="val 12037"/>
              <a:gd name="adj2" fmla="val 25000"/>
              <a:gd name="adj3" fmla="val 8274"/>
              <a:gd name="adj4" fmla="val 93638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400" dirty="0" smtClean="0"/>
              <a:t>Moshe wants to understand how this relationship will work. He wants G-d to understand that they are </a:t>
            </a:r>
            <a:r>
              <a:rPr lang="en-GB" sz="2400" i="1" dirty="0" smtClean="0"/>
              <a:t>His</a:t>
            </a:r>
            <a:r>
              <a:rPr lang="en-GB" sz="2400" dirty="0" smtClean="0"/>
              <a:t> nation. There’s no point to Brit Avot without Brit Sinai. 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1110896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1"/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פרק לג:יד-טז</a:t>
            </a:r>
            <a:r>
              <a:rPr lang="he-IL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e-IL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All or Nothing</a:t>
            </a:r>
            <a:endParaRPr lang="he-IL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1524000"/>
            <a:ext cx="4648200" cy="50292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יד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2"/>
                </a:solidFill>
                <a:cs typeface="David" pitchFamily="34" charset="-79"/>
              </a:rPr>
              <a:t>וַיֹּאמַר פָּנַי יֵלֵכוּ וַהֲנִחֹתִי לָךְ.</a:t>
            </a:r>
            <a:endParaRPr lang="en-US" b="1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r">
              <a:buNone/>
            </a:pPr>
            <a:endParaRPr lang="he-IL" b="1" dirty="0" smtClean="0">
              <a:cs typeface="David" pitchFamily="34" charset="-79"/>
            </a:endParaRPr>
          </a:p>
          <a:p>
            <a:pPr marL="0" indent="0" algn="r">
              <a:buNone/>
            </a:pPr>
            <a:r>
              <a:rPr lang="he-IL" b="1" dirty="0" smtClean="0">
                <a:cs typeface="David" pitchFamily="34" charset="-79"/>
              </a:rPr>
              <a:t>טו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6"/>
                </a:solidFill>
                <a:cs typeface="David" pitchFamily="34" charset="-79"/>
              </a:rPr>
              <a:t>וַיֹּאמֶר אֵלָיו אִם-אֵין פָּנֶיךָ הֹלְכִים אַל-תַּעֲלֵנוּ מִזֶּה.</a:t>
            </a:r>
            <a:r>
              <a:rPr lang="he-IL" dirty="0">
                <a:cs typeface="David" pitchFamily="34" charset="-79"/>
              </a:rPr>
              <a:t>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endParaRPr lang="he-IL" b="1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טז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5"/>
                </a:solidFill>
                <a:cs typeface="David" pitchFamily="34" charset="-79"/>
              </a:rPr>
              <a:t>וּבַמֶּה יִוָּדַע אֵפוֹא כִּי-מָצָאתִי חֵן בְּעֵינֶיךָ אֲנִי וְעַמֶּךָ הֲלוֹא בְּלֶכְתְּךָ עִמָּנוּ וְנִפְלִינוּ אֲנִי וְעַמְּךָ מִכָּל-הָעָם אֲשֶׁר עַל-פְּנֵי הָאֲדָמָה. </a:t>
            </a:r>
            <a:endParaRPr lang="he-IL" dirty="0">
              <a:cs typeface="David" pitchFamily="34" charset="-79"/>
            </a:endParaRPr>
          </a:p>
          <a:p>
            <a:pPr marL="0" indent="0" algn="r">
              <a:buNone/>
            </a:pPr>
            <a:endParaRPr lang="en-US" sz="2000" dirty="0">
              <a:cs typeface="David" pitchFamily="34" charset="-79"/>
            </a:endParaRPr>
          </a:p>
        </p:txBody>
      </p:sp>
      <p:sp>
        <p:nvSpPr>
          <p:cNvPr id="6" name="Right Arrow Callout 5"/>
          <p:cNvSpPr/>
          <p:nvPr/>
        </p:nvSpPr>
        <p:spPr>
          <a:xfrm>
            <a:off x="152400" y="1600200"/>
            <a:ext cx="4038600" cy="7620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9014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Moshe will be with the people, and G-d will be with Moshe.</a:t>
            </a:r>
            <a:endParaRPr lang="he-IL" sz="2000" dirty="0"/>
          </a:p>
        </p:txBody>
      </p:sp>
      <p:sp>
        <p:nvSpPr>
          <p:cNvPr id="7" name="Right Arrow Callout 6"/>
          <p:cNvSpPr/>
          <p:nvPr/>
        </p:nvSpPr>
        <p:spPr>
          <a:xfrm>
            <a:off x="152400" y="2895600"/>
            <a:ext cx="4038600" cy="9906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9107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Moshe replies that if G-d doesn’t come with all of us, we’re going nowhere. </a:t>
            </a:r>
            <a:endParaRPr lang="he-IL" sz="2000" dirty="0"/>
          </a:p>
        </p:txBody>
      </p:sp>
      <p:sp>
        <p:nvSpPr>
          <p:cNvPr id="8" name="Right Arrow Callout 7"/>
          <p:cNvSpPr/>
          <p:nvPr/>
        </p:nvSpPr>
        <p:spPr>
          <a:xfrm>
            <a:off x="152400" y="4953000"/>
            <a:ext cx="4038600" cy="7620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982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Both Moshe and the people want to be G-d’s nation.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3857645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GB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Catch 22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267200"/>
            <a:ext cx="8839200" cy="2468563"/>
          </a:xfrm>
        </p:spPr>
        <p:txBody>
          <a:bodyPr>
            <a:normAutofit fontScale="85000" lnSpcReduction="20000"/>
          </a:bodyPr>
          <a:lstStyle/>
          <a:p>
            <a:r>
              <a:rPr lang="en-GB" b="1" dirty="0" smtClean="0">
                <a:solidFill>
                  <a:schemeClr val="accent2"/>
                </a:solidFill>
                <a:cs typeface="David" pitchFamily="34" charset="-79"/>
              </a:rPr>
              <a:t>Therefore, we need a new relationship.</a:t>
            </a:r>
          </a:p>
          <a:p>
            <a:r>
              <a:rPr lang="en-GB" b="1" dirty="0" smtClean="0">
                <a:solidFill>
                  <a:schemeClr val="accent4"/>
                </a:solidFill>
                <a:cs typeface="David" pitchFamily="34" charset="-79"/>
              </a:rPr>
              <a:t>G-d </a:t>
            </a:r>
            <a:r>
              <a:rPr lang="en-GB" b="1" dirty="0">
                <a:solidFill>
                  <a:schemeClr val="accent4"/>
                </a:solidFill>
                <a:cs typeface="David" pitchFamily="34" charset="-79"/>
              </a:rPr>
              <a:t>will be in our midst but we can get along even though we're not perfect. </a:t>
            </a:r>
            <a:endParaRPr lang="en-GB" b="1" dirty="0" smtClean="0">
              <a:solidFill>
                <a:schemeClr val="accent4"/>
              </a:solidFill>
              <a:cs typeface="David" pitchFamily="34" charset="-79"/>
            </a:endParaRPr>
          </a:p>
          <a:p>
            <a:r>
              <a:rPr lang="en-GB" b="1" dirty="0" smtClean="0">
                <a:solidFill>
                  <a:schemeClr val="accent2"/>
                </a:solidFill>
                <a:cs typeface="David" pitchFamily="34" charset="-79"/>
              </a:rPr>
              <a:t>Requires </a:t>
            </a:r>
            <a:r>
              <a:rPr lang="en-GB" b="1" dirty="0">
                <a:solidFill>
                  <a:schemeClr val="accent2"/>
                </a:solidFill>
                <a:cs typeface="David" pitchFamily="34" charset="-79"/>
              </a:rPr>
              <a:t>a change of </a:t>
            </a:r>
            <a:r>
              <a:rPr lang="en-GB" b="1" dirty="0" smtClean="0">
                <a:solidFill>
                  <a:schemeClr val="accent2"/>
                </a:solidFill>
                <a:cs typeface="David" pitchFamily="34" charset="-79"/>
              </a:rPr>
              <a:t>attributes, a new </a:t>
            </a:r>
            <a:r>
              <a:rPr lang="en-GB" b="1" dirty="0">
                <a:solidFill>
                  <a:schemeClr val="accent2"/>
                </a:solidFill>
                <a:cs typeface="David" pitchFamily="34" charset="-79"/>
              </a:rPr>
              <a:t>brit. </a:t>
            </a:r>
            <a:endParaRPr lang="en-GB" b="1" dirty="0" smtClean="0">
              <a:solidFill>
                <a:schemeClr val="accent2"/>
              </a:solidFill>
              <a:cs typeface="David" pitchFamily="34" charset="-79"/>
            </a:endParaRPr>
          </a:p>
          <a:p>
            <a:r>
              <a:rPr lang="en-GB" b="1" dirty="0" smtClean="0">
                <a:solidFill>
                  <a:schemeClr val="accent4"/>
                </a:solidFill>
                <a:cs typeface="David" pitchFamily="34" charset="-79"/>
              </a:rPr>
              <a:t>We need Middot HaRachamim, the ability </a:t>
            </a:r>
            <a:r>
              <a:rPr lang="en-GB" b="1" dirty="0">
                <a:solidFill>
                  <a:schemeClr val="accent4"/>
                </a:solidFill>
                <a:cs typeface="David" pitchFamily="34" charset="-79"/>
              </a:rPr>
              <a:t>of </a:t>
            </a:r>
            <a:r>
              <a:rPr lang="en-GB" b="1" dirty="0" smtClean="0">
                <a:solidFill>
                  <a:schemeClr val="accent4"/>
                </a:solidFill>
                <a:cs typeface="David" pitchFamily="34" charset="-79"/>
              </a:rPr>
              <a:t>rachamim, </a:t>
            </a:r>
            <a:r>
              <a:rPr lang="en-GB" b="1" dirty="0">
                <a:solidFill>
                  <a:schemeClr val="accent4"/>
                </a:solidFill>
                <a:cs typeface="David" pitchFamily="34" charset="-79"/>
              </a:rPr>
              <a:t>and not just din.  </a:t>
            </a:r>
            <a:endParaRPr lang="he-IL" b="1" dirty="0">
              <a:solidFill>
                <a:schemeClr val="accent4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93805363"/>
              </p:ext>
            </p:extLst>
          </p:nvPr>
        </p:nvGraphicFramePr>
        <p:xfrm>
          <a:off x="304800" y="609600"/>
          <a:ext cx="84582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572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>
        <p:bldAsOne/>
      </p:bldGraphic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פרק לג:יז-כג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524000"/>
            <a:ext cx="6172200" cy="49530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יז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6"/>
                </a:solidFill>
                <a:cs typeface="David" pitchFamily="34" charset="-79"/>
              </a:rPr>
              <a:t>וַיֹּאמֶר יְהוָה אֶל-מֹשֶׁה גַּם אֶת-הַדָּבָר הַזֶּה אֲשֶׁר דִּבַּרְתָּ אֶעֱשֶׂה כִּי-מָצָאתָ חֵן בְּעֵינַי וָאֵדָעֲךָ בְּשֵׁם.</a:t>
            </a:r>
            <a:endParaRPr lang="en-US" sz="2400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יח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וַיֹּאמַר הַרְאֵנִי נָא אֶת-כְּבֹדֶךָ. </a:t>
            </a:r>
            <a:endParaRPr lang="he-IL" sz="24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יט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וַיֹּאמֶר אֲנִי אַעֲבִיר כָּל-טוּבִי עַל-פָּנֶיךָ וְקָרָאתִי בְשֵׁם יְהוָה לְפָנֶיךָ </a:t>
            </a:r>
            <a:r>
              <a:rPr lang="he-IL" sz="2400" b="1" dirty="0">
                <a:solidFill>
                  <a:schemeClr val="accent5"/>
                </a:solidFill>
                <a:cs typeface="David" pitchFamily="34" charset="-79"/>
              </a:rPr>
              <a:t>וְחַנֹּתִי אֶת-אֲשֶׁר אָחֹן וְרִחַמְתִּי אֶת-אֲשֶׁר אֲרַחֵם. </a:t>
            </a:r>
            <a:endParaRPr lang="en-US" sz="2400" b="1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כ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וַיֹּאמֶר לֹא תוּכַל לִרְאֹת אֶת-פָּנָי כִּי לֹא-יִרְאַנִי הָאָדָם וָחָי. </a:t>
            </a:r>
            <a:endParaRPr lang="he-IL" sz="24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כא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וַיֹּאמֶר יְהוָה הִנֵּה מָקוֹם אִתִּי וְנִצַּבְתָּ עַל-הַצּוּר. </a:t>
            </a:r>
            <a:endParaRPr lang="he-IL" sz="24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כב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וְהָיָה בַּעֲבֹר כְּבֹדִי וְשַׂמְתִּיךָ בְּנִקְרַת הַצּוּר וְשַׂכֹּתִי כַפִּי עָלֶיךָ עַד-עָבְרִי. </a:t>
            </a:r>
            <a:endParaRPr lang="he-IL" sz="24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כג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וַהֲסִרֹתִי אֶת-כַּפִּי וְרָאִיתָ אֶת-אֲחֹרָי וּפָנַי לֹא יֵרָאוּ</a:t>
            </a:r>
            <a:r>
              <a:rPr lang="he-IL" sz="2400" dirty="0" smtClean="0">
                <a:cs typeface="David" pitchFamily="34" charset="-79"/>
              </a:rPr>
              <a:t>.</a:t>
            </a:r>
            <a:endParaRPr lang="he-IL" sz="2400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152400" y="1295400"/>
            <a:ext cx="2667000" cy="9906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0129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G-d will come back and be with us. 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139700" y="2438400"/>
            <a:ext cx="3060700" cy="2057400"/>
          </a:xfrm>
          <a:prstGeom prst="rightArrowCallout">
            <a:avLst>
              <a:gd name="adj1" fmla="val 13172"/>
              <a:gd name="adj2" fmla="val 25000"/>
              <a:gd name="adj3" fmla="val 14247"/>
              <a:gd name="adj4" fmla="val 85902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Now there is potential for both din and rachamim. We need to do teshuva to show G-d we are worthy of rachamim. 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123678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Autofit/>
          </a:bodyPr>
          <a:lstStyle/>
          <a:p>
            <a:pPr rtl="1"/>
            <a:r>
              <a:rPr lang="he-IL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פרק לד:א-י – מידות הרחמים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610600" cy="59436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וַיֹּאמֶר יְהוָה אֶל-מֹשֶׁה פְּסָל-לְךָ שְׁנֵי-לֻחֹת אֲבָנִים כָּרִאשֹׁנִים וְכָתַבְתִּי עַל-הַלֻּחֹת אֶת-הַדְּבָרִים אֲשֶׁר הָיוּ עַל-הַלֻּחֹת הָרִאשֹׁנִים אֲשֶׁר שִׁבַּרְתָּ.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וֶהְיֵה נָכוֹן לַבֹּקֶר וְעָלִיתָ בַבֹּקֶר אֶל-הַר סִינַי וְנִצַּבְתָּ לִי שָׁם עַל-רֹאשׁ הָהָר.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ג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וְאִישׁ לֹא-יַעֲלֶה עִמָּךְ וְגַם-אִישׁ אַל-יֵרָא בְּכָל-הָהָר גַּם-הַצֹּאן וְהַבָּקָר אַל-יִרְעוּ אֶל-מוּל הָהָר הַהוּא.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ד</a:t>
            </a:r>
            <a:r>
              <a:rPr lang="he-IL" sz="2000" dirty="0">
                <a:cs typeface="David" pitchFamily="34" charset="-79"/>
              </a:rPr>
              <a:t> וַיִּפְסֹל שְׁנֵי-לֻחֹת אֲבָנִים כָּרִאשֹׁנִים וַיַּשְׁכֵּם מֹשֶׁה בַבֹּקֶר וַיַּעַל אֶל-הַר סִינַי כַּאֲשֶׁר צִוָּה יְהוָה אֹתוֹ וַיִּקַּח בְּיָדוֹ שְׁנֵי לֻחֹת אֲבָנִים.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ה</a:t>
            </a:r>
            <a:r>
              <a:rPr lang="he-IL" sz="2000" dirty="0">
                <a:cs typeface="David" pitchFamily="34" charset="-79"/>
              </a:rPr>
              <a:t> וַיֵּרֶד יְהוָה בֶּעָנָן וַיִּתְיַצֵּב עִמּוֹ שָׁם וַיִּקְרָא בְשֵׁם יְהוָה.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ו</a:t>
            </a:r>
            <a:r>
              <a:rPr lang="he-IL" sz="2000" dirty="0">
                <a:cs typeface="David" pitchFamily="34" charset="-79"/>
              </a:rPr>
              <a:t> וַיַּעֲבֹר יְהוָה עַל-פָּנָיו וַיִּקְרָא </a:t>
            </a:r>
            <a:r>
              <a:rPr lang="he-IL" sz="2000" b="1" dirty="0">
                <a:solidFill>
                  <a:schemeClr val="accent3"/>
                </a:solidFill>
                <a:cs typeface="David" pitchFamily="34" charset="-79"/>
              </a:rPr>
              <a:t>יְהוָה יְהוָה אֵל רַחוּם וְחַנּוּן אֶרֶךְ אַפַּיִם וְרַב-חֶסֶד וֶאֱמֶת. </a:t>
            </a:r>
            <a:endParaRPr lang="he-IL" sz="2000" b="1" dirty="0" smtClean="0">
              <a:solidFill>
                <a:schemeClr val="accent3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3"/>
                </a:solidFill>
                <a:cs typeface="David" pitchFamily="34" charset="-79"/>
              </a:rPr>
              <a:t>נֹצֵר חֶסֶד לָאֲלָפִים נֹשֵׂא עָו‍ֹן וָפֶשַׁע וְחַטָּאָה וְנַקֵּה לֹא יְנַקֶּה פֹּקֵד עֲו‍ֹן אָבוֹת עַל-בָּנִים וְעַל-בְּנֵי בָנִים עַל-שִׁלֵּשִׁים וְעַל-רִבֵּעִים. </a:t>
            </a:r>
            <a:endParaRPr lang="en-US" sz="2000" b="1" dirty="0">
              <a:solidFill>
                <a:schemeClr val="accent3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ח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4"/>
                </a:solidFill>
                <a:cs typeface="David" pitchFamily="34" charset="-79"/>
              </a:rPr>
              <a:t>וַיְמַהֵר מֹשֶׁה וַיִּקֹּד אַרְצָה וַיִּשְׁתָּחוּ</a:t>
            </a:r>
            <a:r>
              <a:rPr lang="he-IL" sz="2000" b="1" dirty="0" smtClean="0">
                <a:solidFill>
                  <a:schemeClr val="accent4"/>
                </a:solidFill>
                <a:cs typeface="David" pitchFamily="34" charset="-79"/>
              </a:rPr>
              <a:t>.</a:t>
            </a: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ט</a:t>
            </a:r>
            <a:r>
              <a:rPr lang="he-IL" sz="2000" dirty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2"/>
                </a:solidFill>
                <a:cs typeface="David" pitchFamily="34" charset="-79"/>
              </a:rPr>
              <a:t>וַיֹּאמֶר אִם-נָא מָצָאתִי חֵן בְּעֵינֶיךָ אֲדֹנָי יֵלֶךְ-נָא אֲדֹנָי בְּקִרְבֵּנוּ </a:t>
            </a:r>
            <a:endParaRPr lang="he-IL" sz="2000" b="1" dirty="0" smtClean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2"/>
                </a:solidFill>
                <a:cs typeface="David" pitchFamily="34" charset="-79"/>
              </a:rPr>
              <a:t>כִּי </a:t>
            </a:r>
            <a:r>
              <a:rPr lang="he-IL" sz="2000" b="1" dirty="0">
                <a:solidFill>
                  <a:schemeClr val="accent2"/>
                </a:solidFill>
                <a:cs typeface="David" pitchFamily="34" charset="-79"/>
              </a:rPr>
              <a:t>עַם-קְשֵׁה-עֹרֶף הוּא וְסָלַחְתָּ לַעֲו‍ֹנֵנוּ וּלְחַטָּאתֵנוּ וּנְחַלְתָּנוּ. </a:t>
            </a: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י</a:t>
            </a:r>
            <a:r>
              <a:rPr lang="he-IL" sz="2000" dirty="0">
                <a:cs typeface="David" pitchFamily="34" charset="-79"/>
              </a:rPr>
              <a:t> וַיֹּאמֶר הִנֵּה אָנֹכִי כֹּרֵת בְּרִית נֶגֶד כָּל-עַמְּךָ אֶעֱשֶׂה נִפְלָאֹת אֲשֶׁר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dirty="0" smtClean="0">
                <a:cs typeface="David" pitchFamily="34" charset="-79"/>
              </a:rPr>
              <a:t>לֹא-נִבְרְאוּ </a:t>
            </a:r>
            <a:r>
              <a:rPr lang="he-IL" sz="2000" dirty="0">
                <a:cs typeface="David" pitchFamily="34" charset="-79"/>
              </a:rPr>
              <a:t>בְכָל-הָאָרֶץ וּבְכָל-הַגּוֹיִם וְרָאָה כָל-הָעָם אֲשֶׁר-אַתָּה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dirty="0" smtClean="0">
                <a:cs typeface="David" pitchFamily="34" charset="-79"/>
              </a:rPr>
              <a:t>בְקִרְבּוֹ </a:t>
            </a:r>
            <a:r>
              <a:rPr lang="he-IL" sz="2000" dirty="0">
                <a:cs typeface="David" pitchFamily="34" charset="-79"/>
              </a:rPr>
              <a:t>אֶת-מַעֲשֵׂה יְהוָה כִּי-נוֹרָא הוּא אֲשֶׁר אֲנִי עֹשֶׂה עִמָּךְ</a:t>
            </a:r>
            <a:r>
              <a:rPr lang="he-IL" sz="2000" dirty="0" smtClean="0">
                <a:cs typeface="David" pitchFamily="34" charset="-79"/>
              </a:rPr>
              <a:t>.</a:t>
            </a:r>
            <a:endParaRPr lang="en-US" sz="2000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3530600" y="4495800"/>
            <a:ext cx="2108200" cy="3810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9825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In thanks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76200" y="4343400"/>
            <a:ext cx="3352800" cy="2438400"/>
          </a:xfrm>
          <a:prstGeom prst="rightArrowCallout">
            <a:avLst>
              <a:gd name="adj1" fmla="val 25000"/>
              <a:gd name="adj2" fmla="val 25000"/>
              <a:gd name="adj3" fmla="val 11458"/>
              <a:gd name="adj4" fmla="val 892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If Moshe really found chen, then G-d will come back with us even though we are  </a:t>
            </a:r>
            <a:r>
              <a:rPr lang="he-IL" sz="2000" dirty="0" smtClean="0"/>
              <a:t>עם קשה עורף</a:t>
            </a:r>
            <a:r>
              <a:rPr lang="en-GB" sz="2000" dirty="0" smtClean="0"/>
              <a:t>. Later in history, if we are bad then He will either kick us out or He will leave.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362653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algn="l"/>
            <a:endParaRPr lang="en-GB" sz="4000" b="1" dirty="0" smtClean="0">
              <a:solidFill>
                <a:schemeClr val="accent2"/>
              </a:solidFill>
              <a:latin typeface="Calibri" pitchFamily="34" charset="0"/>
              <a:cs typeface="David" pitchFamily="34" charset="-79"/>
            </a:endParaRPr>
          </a:p>
          <a:p>
            <a:pPr algn="l"/>
            <a:r>
              <a:rPr lang="en-GB" sz="4000" b="1" dirty="0" smtClean="0">
                <a:solidFill>
                  <a:schemeClr val="accent2"/>
                </a:solidFill>
                <a:latin typeface="Calibri" pitchFamily="34" charset="0"/>
                <a:cs typeface="David" pitchFamily="34" charset="-79"/>
              </a:rPr>
              <a:t>The </a:t>
            </a:r>
            <a:r>
              <a:rPr lang="he-IL" sz="4000" b="1" dirty="0" smtClean="0">
                <a:solidFill>
                  <a:schemeClr val="accent2"/>
                </a:solidFill>
                <a:latin typeface="Calibri" pitchFamily="34" charset="0"/>
                <a:cs typeface="David" pitchFamily="34" charset="-79"/>
              </a:rPr>
              <a:t>'כה תאמר'</a:t>
            </a:r>
            <a:r>
              <a:rPr lang="en-GB" sz="4000" b="1" dirty="0" smtClean="0">
                <a:solidFill>
                  <a:schemeClr val="accent2"/>
                </a:solidFill>
                <a:latin typeface="Calibri" pitchFamily="34" charset="0"/>
                <a:cs typeface="David" pitchFamily="34" charset="-79"/>
              </a:rPr>
              <a:t> unit ended in </a:t>
            </a:r>
            <a:r>
              <a:rPr lang="he-IL" sz="4000" b="1" dirty="0" smtClean="0">
                <a:solidFill>
                  <a:schemeClr val="accent2"/>
                </a:solidFill>
                <a:latin typeface="Calibri" pitchFamily="34" charset="0"/>
                <a:cs typeface="David" pitchFamily="34" charset="-79"/>
              </a:rPr>
              <a:t>כג:יט</a:t>
            </a:r>
          </a:p>
          <a:p>
            <a:pPr algn="l"/>
            <a:r>
              <a:rPr lang="en-GB" sz="4000" b="1" dirty="0" smtClean="0">
                <a:solidFill>
                  <a:schemeClr val="accent3"/>
                </a:solidFill>
                <a:latin typeface="Calibri" pitchFamily="34" charset="0"/>
                <a:cs typeface="David" pitchFamily="34" charset="-79"/>
              </a:rPr>
              <a:t>Let’s go back to </a:t>
            </a:r>
            <a:r>
              <a:rPr lang="he-IL" sz="4000" b="1" dirty="0" smtClean="0">
                <a:solidFill>
                  <a:schemeClr val="accent3"/>
                </a:solidFill>
                <a:latin typeface="Calibri" pitchFamily="34" charset="0"/>
                <a:cs typeface="David" pitchFamily="34" charset="-79"/>
              </a:rPr>
              <a:t>פסוק כ</a:t>
            </a:r>
            <a:r>
              <a:rPr lang="en-GB" sz="4000" b="1" dirty="0" smtClean="0">
                <a:solidFill>
                  <a:schemeClr val="accent3"/>
                </a:solidFill>
                <a:latin typeface="Calibri" pitchFamily="34" charset="0"/>
                <a:cs typeface="David" pitchFamily="34" charset="-79"/>
              </a:rPr>
              <a:t>…</a:t>
            </a:r>
            <a:endParaRPr lang="he-IL" sz="4000" b="1" dirty="0" smtClean="0">
              <a:solidFill>
                <a:schemeClr val="accent3"/>
              </a:solidFill>
              <a:latin typeface="Calibri" pitchFamily="34" charset="0"/>
              <a:cs typeface="David" pitchFamily="34" charset="-79"/>
            </a:endParaRPr>
          </a:p>
          <a:p>
            <a:pPr marL="0" indent="0" algn="l">
              <a:buNone/>
            </a:pPr>
            <a:endParaRPr lang="he-IL" sz="4000" b="1" dirty="0" smtClean="0">
              <a:solidFill>
                <a:schemeClr val="accent2"/>
              </a:solidFill>
              <a:latin typeface="Calibri" pitchFamily="34" charset="0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57929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1"/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פרק לד:יא-יז</a:t>
            </a:r>
            <a:b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34" charset="-79"/>
              </a:rPr>
              <a:t>Read the following mitzvot and see if they are old or new</a:t>
            </a:r>
            <a:r>
              <a:rPr lang="en-GB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34" charset="-79"/>
              </a:rPr>
              <a:t>…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1600200"/>
            <a:ext cx="5943600" cy="51816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יא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שְׁמָר-לְךָ אֵת אֲשֶׁר אָנֹכִי מְצַוְּךָ הַיּוֹם הִנְנִי גֹרֵשׁ מִפָּנֶיךָ אֶת-הָאֱמֹרִי וְהַכְּנַעֲנִי וְהַחִתִּי וְהַפְּרִזִּי וְהַחִוִּי וְהַיְבוּסִי. </a:t>
            </a:r>
            <a:endParaRPr lang="he-IL" sz="24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יב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6"/>
                </a:solidFill>
                <a:cs typeface="David" pitchFamily="34" charset="-79"/>
              </a:rPr>
              <a:t>הִשָּׁמֶר לְךָ פֶּן-תִּכְרֹת בְּרִית לְיוֹשֵׁב הָאָרֶץ אֲשֶׁר אַתָּה בָּא עָלֶיהָ פֶּן-יִהְיֶה לְמוֹקֵשׁ בְּקִרְבֶּךָ. </a:t>
            </a:r>
            <a:endParaRPr lang="en-US" sz="2400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יג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6"/>
                </a:solidFill>
                <a:cs typeface="David" pitchFamily="34" charset="-79"/>
              </a:rPr>
              <a:t>כִּי אֶת-מִזְבְּחֹתָם תִּתֹּצוּן וְאֶת-מַצֵּבֹתָם תְּשַׁבֵּרוּן וְאֶת-אֲשֵׁרָיו תִּכְרֹתוּן. </a:t>
            </a:r>
            <a:endParaRPr lang="en-US" sz="2400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יד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6"/>
                </a:solidFill>
                <a:cs typeface="David" pitchFamily="34" charset="-79"/>
              </a:rPr>
              <a:t>כִּי לֹא תִשְׁתַּחֲוֶה לְאֵל אַחֵר </a:t>
            </a:r>
            <a:r>
              <a:rPr lang="he-IL" sz="2400" dirty="0">
                <a:cs typeface="David" pitchFamily="34" charset="-79"/>
              </a:rPr>
              <a:t>כִּי יְהוָה קַנָּא שְׁמוֹ </a:t>
            </a:r>
            <a:r>
              <a:rPr lang="he-IL" sz="2400" b="1" dirty="0">
                <a:solidFill>
                  <a:schemeClr val="accent5"/>
                </a:solidFill>
                <a:cs typeface="David" pitchFamily="34" charset="-79"/>
              </a:rPr>
              <a:t>אֵל קַנָּא הוּא</a:t>
            </a:r>
            <a:r>
              <a:rPr lang="he-IL" sz="2400" dirty="0">
                <a:solidFill>
                  <a:schemeClr val="accent5"/>
                </a:solidFill>
                <a:cs typeface="David" pitchFamily="34" charset="-79"/>
              </a:rPr>
              <a:t>.</a:t>
            </a:r>
            <a:endParaRPr lang="en-US" sz="2400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טו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פֶּן-תִּכְרֹת בְּרִית לְיוֹשֵׁב הָאָרֶץ וְזָנוּ אַחֲרֵי אֱלֹהֵיהֶם וְזָבְחוּ לֵאלֹהֵיהֶם וְקָרָא לְךָ וְאָכַלְתָּ מִזִּבְחוֹ. </a:t>
            </a:r>
            <a:endParaRPr lang="en-US" sz="24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>
                <a:cs typeface="David" pitchFamily="34" charset="-79"/>
              </a:rPr>
              <a:t>טז</a:t>
            </a:r>
            <a:r>
              <a:rPr lang="he-IL" sz="2400" dirty="0">
                <a:cs typeface="David" pitchFamily="34" charset="-79"/>
              </a:rPr>
              <a:t> וְלָקַחְתָּ מִבְּנֹתָיו לְבָנֶיךָ וְזָנוּ בְנֹתָיו אַחֲרֵי אֱלֹהֵיהֶן וְהִזְנוּ אֶת-בָּנֶיךָ אַחֲרֵי אֱלֹהֵיהֶן. </a:t>
            </a:r>
            <a:endParaRPr lang="en-US" sz="24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>
                <a:cs typeface="David" pitchFamily="34" charset="-79"/>
              </a:rPr>
              <a:t>יז</a:t>
            </a:r>
            <a:r>
              <a:rPr lang="he-IL" sz="2400" dirty="0"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4"/>
                </a:solidFill>
                <a:cs typeface="David" pitchFamily="34" charset="-79"/>
              </a:rPr>
              <a:t>אֱלֹהֵי מַסֵּכָה לֹא תַעֲשֶׂה-לָּךְ</a:t>
            </a:r>
            <a:r>
              <a:rPr lang="he-IL" sz="2400" b="1" dirty="0" smtClean="0">
                <a:solidFill>
                  <a:schemeClr val="accent4"/>
                </a:solidFill>
                <a:cs typeface="David" pitchFamily="34" charset="-79"/>
              </a:rPr>
              <a:t>.</a:t>
            </a:r>
            <a:endParaRPr lang="en-US" sz="2400" b="1" dirty="0">
              <a:solidFill>
                <a:schemeClr val="accent4"/>
              </a:solidFill>
              <a:cs typeface="David" pitchFamily="34" charset="-79"/>
            </a:endParaRPr>
          </a:p>
        </p:txBody>
      </p:sp>
      <p:sp>
        <p:nvSpPr>
          <p:cNvPr id="5" name="Right Arrow Callout 4"/>
          <p:cNvSpPr/>
          <p:nvPr/>
        </p:nvSpPr>
        <p:spPr>
          <a:xfrm>
            <a:off x="76200" y="2658035"/>
            <a:ext cx="3200400" cy="770965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9213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Repeat – Idol worship is forbidden.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76200" y="3657600"/>
            <a:ext cx="3200400" cy="1295400"/>
          </a:xfrm>
          <a:prstGeom prst="rightArrowCallout">
            <a:avLst>
              <a:gd name="adj1" fmla="val 25000"/>
              <a:gd name="adj2" fmla="val 25000"/>
              <a:gd name="adj3" fmla="val 13854"/>
              <a:gd name="adj4" fmla="val 89779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Din – even though G-d just gave us the Middot HaRachamim, He still can’t forgive for a felony.</a:t>
            </a:r>
            <a:endParaRPr lang="he-IL" sz="2000" dirty="0"/>
          </a:p>
        </p:txBody>
      </p:sp>
      <p:sp>
        <p:nvSpPr>
          <p:cNvPr id="7" name="Right Arrow Callout 6"/>
          <p:cNvSpPr/>
          <p:nvPr/>
        </p:nvSpPr>
        <p:spPr>
          <a:xfrm>
            <a:off x="76200" y="5029200"/>
            <a:ext cx="3200400" cy="1752600"/>
          </a:xfrm>
          <a:prstGeom prst="rightArrowCallout">
            <a:avLst>
              <a:gd name="adj1" fmla="val 25000"/>
              <a:gd name="adj2" fmla="val 25000"/>
              <a:gd name="adj3" fmla="val 23465"/>
              <a:gd name="adj4" fmla="val 85432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New – Aharon didn’t know this. In case it wasn’t clear, G-d tells them now as a result of Chet Ha’Egel.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3386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1"/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פרק לד:יח</a:t>
            </a:r>
            <a:b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עליה לרגל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5029200"/>
          </a:xfrm>
        </p:spPr>
        <p:txBody>
          <a:bodyPr>
            <a:noAutofit/>
          </a:bodyPr>
          <a:lstStyle/>
          <a:p>
            <a:r>
              <a:rPr lang="en-GB" sz="2200" b="1" dirty="0" smtClean="0">
                <a:solidFill>
                  <a:schemeClr val="accent3"/>
                </a:solidFill>
                <a:cs typeface="David" pitchFamily="34" charset="-79"/>
              </a:rPr>
              <a:t>Repeat – The main point of the chagim is aliya la’regel. In order for us to be able to visit G-d, He has to be in our midst.</a:t>
            </a:r>
          </a:p>
          <a:p>
            <a:r>
              <a:rPr lang="en-GB" sz="2200" b="1" dirty="0" smtClean="0">
                <a:solidFill>
                  <a:schemeClr val="accent2"/>
                </a:solidFill>
                <a:cs typeface="David" pitchFamily="34" charset="-79"/>
              </a:rPr>
              <a:t>After chet ha’egel, G-d left us and we lost the ability to visit Him.</a:t>
            </a:r>
          </a:p>
          <a:p>
            <a:r>
              <a:rPr lang="en-GB" sz="2200" b="1" dirty="0" smtClean="0">
                <a:solidFill>
                  <a:schemeClr val="accent3"/>
                </a:solidFill>
                <a:cs typeface="David" pitchFamily="34" charset="-79"/>
              </a:rPr>
              <a:t>Now the relationship has changed, we need the repetition that we can still come and visit.</a:t>
            </a: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יח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אֶת-חַג הַמַּצּוֹת תִּשְׁמֹר שִׁבְעַת יָמִים תֹּאכַל מַצּוֹת אֲשֶׁר צִוִּיתִךָ לְמוֹעֵד חֹדֶשׁ הָאָבִיב כִּי בְּחֹדֶשׁ הָאָבִיב יָצָאתָ מִמִּצְרָיִם. </a:t>
            </a:r>
            <a:r>
              <a:rPr lang="he-IL" sz="2200" b="1" dirty="0">
                <a:cs typeface="David" pitchFamily="34" charset="-79"/>
              </a:rPr>
              <a:t>יט</a:t>
            </a:r>
            <a:r>
              <a:rPr lang="he-IL" sz="2200" dirty="0">
                <a:cs typeface="David" pitchFamily="34" charset="-79"/>
              </a:rPr>
              <a:t> כָּל-פֶּטֶר רֶחֶם לִי וְכָל-מִקְנְךָ תִּזָּכָר פֶּטֶר שׁוֹר וָשֶׂה. </a:t>
            </a:r>
            <a:r>
              <a:rPr lang="he-IL" sz="2200" b="1" dirty="0">
                <a:cs typeface="David" pitchFamily="34" charset="-79"/>
              </a:rPr>
              <a:t>כ</a:t>
            </a:r>
            <a:r>
              <a:rPr lang="he-IL" sz="2200" dirty="0">
                <a:cs typeface="David" pitchFamily="34" charset="-79"/>
              </a:rPr>
              <a:t> וּפֶטֶר חֲמוֹר תִּפְדֶּה בְשֶׂה וְאִם-לֹא תִפְדֶּה וַעֲרַפְתּוֹ כֹּל בְּכוֹר בָּנֶיךָ תִּפְדֶּה וְלֹא-יֵרָאוּ פָנַי רֵיקָם. </a:t>
            </a:r>
            <a:r>
              <a:rPr lang="he-IL" sz="2200" b="1" dirty="0">
                <a:cs typeface="David" pitchFamily="34" charset="-79"/>
              </a:rPr>
              <a:t>כא</a:t>
            </a:r>
            <a:r>
              <a:rPr lang="he-IL" sz="2200" dirty="0">
                <a:cs typeface="David" pitchFamily="34" charset="-79"/>
              </a:rPr>
              <a:t> שֵׁשֶׁת יָמִים תַּעֲבֹד וּבַיּוֹם הַשְּׁבִיעִי תִּשְׁבֹּת בֶּחָרִישׁ וּבַקָּצִיר תִּשְׁבֹּת. </a:t>
            </a:r>
            <a:r>
              <a:rPr lang="he-IL" sz="2200" b="1" dirty="0">
                <a:cs typeface="David" pitchFamily="34" charset="-79"/>
              </a:rPr>
              <a:t>כב</a:t>
            </a:r>
            <a:r>
              <a:rPr lang="he-IL" sz="2200" dirty="0">
                <a:cs typeface="David" pitchFamily="34" charset="-79"/>
              </a:rPr>
              <a:t> וְחַג שָׁבֻעֹת תַּעֲשֶׂה לְךָ בִּכּוּרֵי קְצִיר חִטִּים וְחַג הָאָסִיף תְּקוּפַת הַשָּׁנָה. </a:t>
            </a:r>
            <a:r>
              <a:rPr lang="he-IL" sz="2200" b="1" dirty="0">
                <a:cs typeface="David" pitchFamily="34" charset="-79"/>
              </a:rPr>
              <a:t>כג</a:t>
            </a:r>
            <a:r>
              <a:rPr lang="he-IL" sz="2200" dirty="0">
                <a:cs typeface="David" pitchFamily="34" charset="-79"/>
              </a:rPr>
              <a:t> </a:t>
            </a:r>
            <a:r>
              <a:rPr lang="he-IL" sz="2200" b="1" dirty="0">
                <a:solidFill>
                  <a:schemeClr val="accent3"/>
                </a:solidFill>
                <a:cs typeface="David" pitchFamily="34" charset="-79"/>
              </a:rPr>
              <a:t>שָׁלֹשׁ פְּעָמִים בַּשָּׁנָה יֵרָאֶה כָּל-זְכוּרְךָ אֶת-פְּנֵי הָאָדֹן יְהוָה אֱלֹהֵי יִשְׂרָאֵל. </a:t>
            </a:r>
            <a:r>
              <a:rPr lang="he-IL" sz="2200" b="1" dirty="0">
                <a:cs typeface="David" pitchFamily="34" charset="-79"/>
              </a:rPr>
              <a:t>כד</a:t>
            </a:r>
            <a:r>
              <a:rPr lang="he-IL" sz="2200" dirty="0">
                <a:cs typeface="David" pitchFamily="34" charset="-79"/>
              </a:rPr>
              <a:t> כִּי-אוֹרִישׁ גּוֹיִם מִפָּנֶיךָ וְהִרְחַבְתִּי אֶת-גְּבֻלֶךָ וְלֹא-יַחְמֹד אִישׁ אֶת-אַרְצְךָ בַּעֲלֹתְךָ לֵרָאוֹת אֶת-פְּנֵי יְהוָה אֱלֹהֶיךָ שָׁלֹשׁ פְּעָמִים בַּשָּׁנָה. </a:t>
            </a:r>
            <a:r>
              <a:rPr lang="he-IL" sz="2200" b="1" dirty="0">
                <a:cs typeface="David" pitchFamily="34" charset="-79"/>
              </a:rPr>
              <a:t>כה</a:t>
            </a:r>
            <a:r>
              <a:rPr lang="he-IL" sz="2200" dirty="0">
                <a:cs typeface="David" pitchFamily="34" charset="-79"/>
              </a:rPr>
              <a:t> לֹא-תִשְׁחַט עַל-חָמֵץ דַּם-זִבְחִי וְלֹא-יָלִין לַבֹּקֶר זֶבַח חַג הַפָּסַח. </a:t>
            </a:r>
            <a:r>
              <a:rPr lang="he-IL" sz="2200" b="1" dirty="0">
                <a:cs typeface="David" pitchFamily="34" charset="-79"/>
              </a:rPr>
              <a:t>כו</a:t>
            </a:r>
            <a:r>
              <a:rPr lang="he-IL" sz="2200" dirty="0">
                <a:cs typeface="David" pitchFamily="34" charset="-79"/>
              </a:rPr>
              <a:t> רֵאשִׁית בִּכּוּרֵי אַדְמָתְךָ תָּבִיא בֵּית יְהוָה אֱלֹהֶיךָ לֹא-תְבַשֵּׁל גְּדִי בַּחֲלֵב אִמּוֹ. </a:t>
            </a:r>
            <a:endParaRPr lang="en-US" sz="2200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6579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פרק לד:כז-לה</a:t>
            </a:r>
            <a:r>
              <a:rPr lang="he-IL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e-IL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4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'מראה כהן'</a:t>
            </a:r>
            <a:r>
              <a:rPr lang="en-GB" sz="4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5212" y="1447800"/>
            <a:ext cx="5540188" cy="5105400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he-IL" sz="2000" b="1" dirty="0" smtClean="0">
                <a:cs typeface="David" pitchFamily="34" charset="-79"/>
              </a:rPr>
              <a:t>כז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וַיֹּאמֶר יְהוָה אֶל-מֹשֶׁה כְּתָב-לְךָ אֶת-הַדְּבָרִים הָאֵלֶּה כִּי עַל-פִּי הַדְּבָרִים הָאֵלֶּה כָּרַתִּי אִתְּךָ בְּרִית וְאֶת-יִשְׂרָאֵל. </a:t>
            </a:r>
            <a:r>
              <a:rPr lang="he-IL" sz="2000" b="1" dirty="0">
                <a:cs typeface="David" pitchFamily="34" charset="-79"/>
              </a:rPr>
              <a:t>כח</a:t>
            </a:r>
            <a:r>
              <a:rPr lang="he-IL" sz="2000" dirty="0">
                <a:cs typeface="David" pitchFamily="34" charset="-79"/>
              </a:rPr>
              <a:t> וַיְהִי-שָׁם עִם-יְהוָה אַרְבָּעִים יוֹם וְאַרְבָּעִים לַיְלָה לֶחֶם לֹא אָכַל וּמַיִם לֹא שָׁתָה וַיִּכְתֹּב עַל-הַלֻּחֹת אֵת דִּבְרֵי הַבְּרִית עֲשֶׂרֶת הַדְּבָרִים.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 </a:t>
            </a:r>
            <a:r>
              <a:rPr lang="he-IL" sz="2000" b="1" dirty="0" smtClean="0">
                <a:cs typeface="David" pitchFamily="34" charset="-79"/>
              </a:rPr>
              <a:t>כט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וַיְהִי בְּרֶדֶת מֹשֶׁה מֵהַר סִינַי וּשְׁנֵי לֻחֹת הָעֵדֻת בְּיַד-מֹשֶׁה בְּרִדְתּוֹ מִן-הָהָר </a:t>
            </a:r>
            <a:r>
              <a:rPr lang="he-IL" sz="2000" b="1" dirty="0">
                <a:solidFill>
                  <a:schemeClr val="accent6"/>
                </a:solidFill>
                <a:cs typeface="David" pitchFamily="34" charset="-79"/>
              </a:rPr>
              <a:t>וּמֹשֶׁה לֹא-יָדַע כִּי קָרַן עוֹר פָּנָיו בְּדַבְּרוֹ אִתּוֹ. </a:t>
            </a:r>
            <a:endParaRPr lang="en-US" sz="2000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ל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וַיַּרְא אַהֲרֹן וְכָל-בְּנֵי יִשְׂרָאֵל אֶת-מֹשֶׁה וְהִנֵּה קָרַן עוֹר פָּנָיו </a:t>
            </a:r>
            <a:r>
              <a:rPr lang="he-IL" sz="2000" b="1" dirty="0">
                <a:solidFill>
                  <a:schemeClr val="accent5"/>
                </a:solidFill>
                <a:cs typeface="David" pitchFamily="34" charset="-79"/>
              </a:rPr>
              <a:t>וַיִּירְאוּ מִגֶּשֶׁת אֵלָיו. </a:t>
            </a:r>
            <a:endParaRPr lang="en-US" sz="2000" b="1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לא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וַיִּקְרָא אֲלֵהֶם מֹשֶׁה וַיָּשֻׁבוּ אֵלָיו אַהֲרֹן וְכָל-הַנְּשִׂאִים בָּעֵדָה וַיְדַבֵּר מֹשֶׁה אֲלֵהֶם. </a:t>
            </a:r>
            <a:r>
              <a:rPr lang="he-IL" sz="2000" b="1" dirty="0" smtClean="0">
                <a:cs typeface="David" pitchFamily="34" charset="-79"/>
              </a:rPr>
              <a:t>לב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וְאַחֲרֵי-כֵן נִגְּשׁוּ כָּל-בְּנֵי יִשְׂרָאֵל וַיְצַוֵּם אֵת כָּל-אֲשֶׁר דִּבֶּר יְהוָה אִתּוֹ בְּהַר סִינָי. </a:t>
            </a:r>
            <a:r>
              <a:rPr lang="he-IL" sz="2000" b="1" dirty="0" smtClean="0">
                <a:cs typeface="David" pitchFamily="34" charset="-79"/>
              </a:rPr>
              <a:t>לג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וַיְכַל מֹשֶׁה מִדַּבֵּר אִתָּם וַיִּתֵּן עַל-פָּנָיו מַסְוֶה. </a:t>
            </a:r>
            <a:r>
              <a:rPr lang="he-IL" sz="2000" b="1" dirty="0" smtClean="0">
                <a:cs typeface="David" pitchFamily="34" charset="-79"/>
              </a:rPr>
              <a:t>לד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וּבְבֹא מֹשֶׁה לִפְנֵי יְהוָה לְדַבֵּר אִתּוֹ יָסִיר אֶת-הַמַּסְוֶה עַד-צֵאתוֹ וְיָצָא וְדִבֶּר אֶל-בְּנֵי יִשְׂרָאֵל אֵת אֲשֶׁר יְצֻוֶּה. </a:t>
            </a:r>
            <a:r>
              <a:rPr lang="he-IL" sz="2000" b="1" dirty="0" smtClean="0">
                <a:cs typeface="David" pitchFamily="34" charset="-79"/>
              </a:rPr>
              <a:t>לה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וְרָאוּ בְנֵי-יִשְׂרָאֵל אֶת-פְּנֵי מֹשֶׁה כִּי קָרַן עוֹר פְּנֵי מֹשֶׁה וְהֵשִׁיב מֹשֶׁה אֶת-הַמַּסְוֶה עַל-פָּנָיו עַד-בֹּאוֹ לְדַבֵּר אִתּוֹ. </a:t>
            </a:r>
            <a:endParaRPr lang="he-IL" sz="2000" dirty="0" smtClean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22412" y="2971800"/>
            <a:ext cx="3482788" cy="7620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6394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>
                <a:cs typeface="David" pitchFamily="34" charset="-79"/>
              </a:rPr>
              <a:t>Moshe didn't realise his face was beaming</a:t>
            </a:r>
            <a:r>
              <a:rPr lang="en-GB" sz="2000" dirty="0" smtClean="0">
                <a:cs typeface="David" pitchFamily="34" charset="-79"/>
              </a:rPr>
              <a:t>.</a:t>
            </a:r>
            <a:endParaRPr lang="en-US" sz="2000" dirty="0">
              <a:cs typeface="David" pitchFamily="34" charset="-79"/>
            </a:endParaRPr>
          </a:p>
        </p:txBody>
      </p:sp>
      <p:sp>
        <p:nvSpPr>
          <p:cNvPr id="5" name="Right Arrow Callout 4"/>
          <p:cNvSpPr/>
          <p:nvPr/>
        </p:nvSpPr>
        <p:spPr>
          <a:xfrm>
            <a:off x="22412" y="3810000"/>
            <a:ext cx="3482788" cy="2951628"/>
          </a:xfrm>
          <a:prstGeom prst="rightArrowCallout">
            <a:avLst>
              <a:gd name="adj1" fmla="val 12166"/>
              <a:gd name="adj2" fmla="val 25000"/>
              <a:gd name="adj3" fmla="val 10963"/>
              <a:gd name="adj4" fmla="val 8618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>
                <a:cs typeface="David" pitchFamily="34" charset="-79"/>
              </a:rPr>
              <a:t>The people were afraid of him. </a:t>
            </a:r>
            <a:endParaRPr lang="en-GB" sz="2000" dirty="0" smtClean="0">
              <a:cs typeface="David" pitchFamily="34" charset="-79"/>
            </a:endParaRPr>
          </a:p>
          <a:p>
            <a:pPr algn="ctr"/>
            <a:r>
              <a:rPr lang="en-GB" sz="2000" dirty="0">
                <a:cs typeface="David" pitchFamily="34" charset="-79"/>
              </a:rPr>
              <a:t>Moshe comes  down having got kapara. </a:t>
            </a:r>
            <a:endParaRPr lang="en-GB" sz="2000" dirty="0" smtClean="0">
              <a:cs typeface="David" pitchFamily="34" charset="-79"/>
            </a:endParaRPr>
          </a:p>
          <a:p>
            <a:pPr algn="ctr"/>
            <a:r>
              <a:rPr lang="en-GB" sz="2000" dirty="0" smtClean="0">
                <a:cs typeface="David" pitchFamily="34" charset="-79"/>
              </a:rPr>
              <a:t>Every </a:t>
            </a:r>
            <a:r>
              <a:rPr lang="en-GB" sz="2000" dirty="0">
                <a:cs typeface="David" pitchFamily="34" charset="-79"/>
              </a:rPr>
              <a:t>year on Yom Kippur we </a:t>
            </a:r>
            <a:r>
              <a:rPr lang="en-GB" sz="2000" dirty="0" smtClean="0">
                <a:cs typeface="David" pitchFamily="34" charset="-79"/>
              </a:rPr>
              <a:t>re-live this </a:t>
            </a:r>
            <a:r>
              <a:rPr lang="en-GB" sz="2000" dirty="0">
                <a:cs typeface="David" pitchFamily="34" charset="-79"/>
              </a:rPr>
              <a:t>whole story. </a:t>
            </a:r>
            <a:r>
              <a:rPr lang="en-GB" sz="2000" dirty="0" smtClean="0">
                <a:cs typeface="David" pitchFamily="34" charset="-79"/>
              </a:rPr>
              <a:t>The Kohen Gadol </a:t>
            </a:r>
            <a:r>
              <a:rPr lang="en-GB" sz="2000" dirty="0">
                <a:cs typeface="David" pitchFamily="34" charset="-79"/>
              </a:rPr>
              <a:t>goes into Har Sinai – Kodesh Kedoshim. </a:t>
            </a:r>
            <a:endParaRPr lang="en-US" sz="2000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5794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allAtOnce" animBg="1"/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sz="53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שמות מ:ל-לג</a:t>
            </a:r>
            <a:r>
              <a:rPr lang="he-IL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e-IL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סיום עבודת המשכן</a:t>
            </a:r>
            <a:endParaRPr lang="he-IL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ל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וַיָּשֶׂם אֶת-הַכִּיֹּר בֵּין-אֹהֶל מוֹעֵד וּבֵין הַמִּזְבֵּחַ וַיִּתֵּן שָׁמָּה מַיִם לְרָחְצָה.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לא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וְרָחֲצוּ מִמֶּנּוּ מֹשֶׁה וְאַהֲרֹן וּבָנָיו אֶת-יְדֵיהֶם וְאֶת-רַגְלֵיהֶם.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לב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בְּבֹאָם אֶל-אֹהֶל מוֹעֵד וּבְקָרְבָתָם אֶל-הַמִּזְבֵּחַ יִרְחָצוּ כַּאֲשֶׁר צִוָּה יְהוָה אֶת-מֹשֶׁה</a:t>
            </a:r>
            <a:r>
              <a:rPr lang="he-IL" dirty="0" smtClean="0">
                <a:cs typeface="David" pitchFamily="34" charset="-79"/>
              </a:rPr>
              <a:t>. </a:t>
            </a: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לג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וַיָּקֶם אֶת-הֶחָצֵר סָבִיב לַמִּשְׁכָּן וְלַמִּזְבֵּחַ וַיִּתֵּן אֶת-מָסַךְ שַׁעַר הֶחָצֵר </a:t>
            </a:r>
            <a:r>
              <a:rPr lang="he-IL" b="1" dirty="0">
                <a:solidFill>
                  <a:schemeClr val="accent4"/>
                </a:solidFill>
                <a:cs typeface="David" pitchFamily="34" charset="-79"/>
              </a:rPr>
              <a:t>וַיְכַל מֹשֶׁה אֶת-הַמְּלָאכָה. </a:t>
            </a:r>
            <a:endParaRPr lang="he-IL" b="1" dirty="0" smtClean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endParaRPr lang="he-IL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dirty="0">
                <a:cs typeface="David" pitchFamily="34" charset="-79"/>
              </a:rPr>
              <a:t/>
            </a:r>
            <a:br>
              <a:rPr lang="he-IL" dirty="0">
                <a:cs typeface="David" pitchFamily="34" charset="-79"/>
              </a:rPr>
            </a:br>
            <a:endParaRPr lang="he-IL" dirty="0">
              <a:cs typeface="David" pitchFamily="34" charset="-79"/>
            </a:endParaRPr>
          </a:p>
        </p:txBody>
      </p:sp>
      <p:sp>
        <p:nvSpPr>
          <p:cNvPr id="4" name="Up Arrow Callout 3"/>
          <p:cNvSpPr/>
          <p:nvPr/>
        </p:nvSpPr>
        <p:spPr>
          <a:xfrm>
            <a:off x="4114800" y="4991100"/>
            <a:ext cx="3886200" cy="838200"/>
          </a:xfrm>
          <a:prstGeom prst="upArrow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Sounds like Shabbat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1456793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en-GB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Mishkan as a Replica of Har Sinai</a:t>
            </a:r>
            <a:endParaRPr lang="he-IL" sz="4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57800"/>
            <a:ext cx="8229600" cy="14017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2000" b="1" dirty="0" smtClean="0">
                <a:solidFill>
                  <a:schemeClr val="accent3"/>
                </a:solidFill>
                <a:cs typeface="David" pitchFamily="34" charset="-79"/>
              </a:rPr>
              <a:t>At chet ha’egel, we collected gold and made a symbol of G-d. </a:t>
            </a:r>
          </a:p>
          <a:p>
            <a:pPr marL="0" indent="0" algn="ctr">
              <a:buNone/>
            </a:pPr>
            <a:r>
              <a:rPr lang="en-GB" sz="2000" b="1" dirty="0" smtClean="0">
                <a:solidFill>
                  <a:schemeClr val="accent3"/>
                </a:solidFill>
                <a:cs typeface="David" pitchFamily="34" charset="-79"/>
              </a:rPr>
              <a:t>The kiddush was instead of shul.</a:t>
            </a:r>
          </a:p>
          <a:p>
            <a:pPr marL="0" indent="0" algn="ctr">
              <a:buNone/>
            </a:pPr>
            <a:r>
              <a:rPr lang="en-GB" sz="2000" b="1" dirty="0" smtClean="0">
                <a:solidFill>
                  <a:schemeClr val="accent2"/>
                </a:solidFill>
                <a:cs typeface="David" pitchFamily="34" charset="-79"/>
              </a:rPr>
              <a:t> At the Mishkan, we will do it right. </a:t>
            </a:r>
          </a:p>
          <a:p>
            <a:pPr marL="0" indent="0" algn="ctr">
              <a:buNone/>
            </a:pPr>
            <a:r>
              <a:rPr lang="en-GB" sz="2000" b="1" dirty="0" smtClean="0">
                <a:solidFill>
                  <a:schemeClr val="accent2"/>
                </a:solidFill>
                <a:cs typeface="David" pitchFamily="34" charset="-79"/>
              </a:rPr>
              <a:t>This time, the kiddush will be in addition to shul</a:t>
            </a:r>
            <a:r>
              <a:rPr lang="en-GB" sz="2000" b="1" dirty="0">
                <a:solidFill>
                  <a:schemeClr val="accent2"/>
                </a:solidFill>
                <a:cs typeface="David" pitchFamily="34" charset="-79"/>
              </a:rPr>
              <a:t>.</a:t>
            </a:r>
            <a:endParaRPr lang="en-US" sz="2000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r">
              <a:buNone/>
            </a:pPr>
            <a:endParaRPr lang="he-IL" sz="2000" dirty="0">
              <a:cs typeface="David" pitchFamily="34" charset="-79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690198"/>
              </p:ext>
            </p:extLst>
          </p:nvPr>
        </p:nvGraphicFramePr>
        <p:xfrm>
          <a:off x="609600" y="1295400"/>
          <a:ext cx="7848600" cy="38709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924300"/>
                <a:gridCol w="3924300"/>
              </a:tblGrid>
              <a:tr h="45720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400" b="1" dirty="0" smtClean="0">
                          <a:latin typeface="David" pitchFamily="34" charset="-79"/>
                          <a:cs typeface="David" pitchFamily="34" charset="-79"/>
                        </a:rPr>
                        <a:t>פרק</a:t>
                      </a:r>
                      <a:r>
                        <a:rPr lang="he-IL" sz="2400" b="1" baseline="0" dirty="0" smtClean="0">
                          <a:latin typeface="David" pitchFamily="34" charset="-79"/>
                          <a:cs typeface="David" pitchFamily="34" charset="-79"/>
                        </a:rPr>
                        <a:t> מ - המשכן</a:t>
                      </a:r>
                      <a:endParaRPr lang="en-GB" sz="2400" b="1" dirty="0" smtClean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400" dirty="0" smtClean="0">
                          <a:latin typeface="David" pitchFamily="34" charset="-79"/>
                          <a:cs typeface="David" pitchFamily="34" charset="-79"/>
                        </a:rPr>
                        <a:t>פרק כד – הר סיני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dirty="0" smtClean="0">
                          <a:latin typeface="David" pitchFamily="34" charset="-79"/>
                          <a:cs typeface="David" pitchFamily="34" charset="-79"/>
                        </a:rPr>
                        <a:t>לד </a:t>
                      </a:r>
                      <a:r>
                        <a:rPr lang="he-IL" sz="2000" b="0" dirty="0" smtClean="0">
                          <a:latin typeface="David" pitchFamily="34" charset="-79"/>
                          <a:cs typeface="David" pitchFamily="34" charset="-79"/>
                        </a:rPr>
                        <a:t>וַיְכַס הֶעָנָן אֶת-אֹהֶל מוֹעֵד וּכְבוֹד יְהוָה מָלֵא אֶת-הַמִּשְׁכָּן. </a:t>
                      </a:r>
                      <a:endParaRPr lang="en-GB" sz="2000" b="0" dirty="0" smtClean="0">
                        <a:latin typeface="David" pitchFamily="34" charset="-79"/>
                        <a:cs typeface="David" pitchFamily="34" charset="-79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dirty="0" smtClean="0">
                          <a:latin typeface="David" pitchFamily="34" charset="-79"/>
                          <a:cs typeface="David" pitchFamily="34" charset="-79"/>
                        </a:rPr>
                        <a:t>לה</a:t>
                      </a:r>
                      <a:r>
                        <a:rPr lang="he-IL" sz="2000" b="0" dirty="0" smtClean="0">
                          <a:latin typeface="David" pitchFamily="34" charset="-79"/>
                          <a:cs typeface="David" pitchFamily="34" charset="-79"/>
                        </a:rPr>
                        <a:t> וְלֹא-יָכֹל מֹשֶׁה לָבוֹא אֶל-אֹהֶל מוֹעֵד כִּי-שָׁכַן עָלָיו הֶעָנָן וּכְבוֹד יְהוָה מָלֵא אֶת-הַמִּשְׁכָּן. </a:t>
                      </a:r>
                      <a:endParaRPr lang="en-US" sz="2000" b="0" dirty="0" smtClean="0">
                        <a:latin typeface="David" pitchFamily="34" charset="-79"/>
                        <a:cs typeface="David" pitchFamily="34" charset="-79"/>
                      </a:endParaRPr>
                    </a:p>
                    <a:p>
                      <a:pPr algn="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 rtl="1">
                        <a:buNone/>
                      </a:pPr>
                      <a:r>
                        <a:rPr lang="he-IL" sz="2000" b="1" dirty="0" smtClean="0">
                          <a:cs typeface="David" pitchFamily="34" charset="-79"/>
                        </a:rPr>
                        <a:t>טו</a:t>
                      </a:r>
                      <a:r>
                        <a:rPr lang="he-IL" sz="2000" dirty="0" smtClean="0">
                          <a:cs typeface="David" pitchFamily="34" charset="-79"/>
                        </a:rPr>
                        <a:t> וַיַּעַל מֹשֶׁה אֶל-הָהָר וַיְכַס הֶעָנָן אֶת-הָהָר. </a:t>
                      </a:r>
                      <a:endParaRPr lang="en-US" sz="2000" dirty="0" smtClean="0">
                        <a:cs typeface="David" pitchFamily="34" charset="-79"/>
                      </a:endParaRPr>
                    </a:p>
                    <a:p>
                      <a:pPr marL="0" indent="0" algn="r" rtl="1">
                        <a:buNone/>
                      </a:pPr>
                      <a:r>
                        <a:rPr lang="he-IL" sz="2000" b="1" dirty="0" smtClean="0">
                          <a:cs typeface="David" pitchFamily="34" charset="-79"/>
                        </a:rPr>
                        <a:t>טז</a:t>
                      </a:r>
                      <a:r>
                        <a:rPr lang="he-IL" sz="2000" dirty="0" smtClean="0">
                          <a:cs typeface="David" pitchFamily="34" charset="-79"/>
                        </a:rPr>
                        <a:t> וַיִּשְׁכֹּן כְּבוֹד-יְהוָה עַל-הַר סִינַי וַיְכַסֵּהוּ הֶעָנָן שֵׁשֶׁת יָמִים וַיִּקְרָא אֶל-מֹשֶׁה בַּיּוֹם הַשְּׁבִיעִי מִתּוֹךְ הֶעָנָן. </a:t>
                      </a:r>
                      <a:endParaRPr lang="en-US" sz="2000" dirty="0" smtClean="0">
                        <a:cs typeface="David" pitchFamily="34" charset="-79"/>
                      </a:endParaRPr>
                    </a:p>
                    <a:p>
                      <a:pPr marL="0" indent="0" algn="r" rtl="1">
                        <a:buNone/>
                      </a:pPr>
                      <a:r>
                        <a:rPr lang="he-IL" sz="2000" b="1" dirty="0" smtClean="0">
                          <a:cs typeface="David" pitchFamily="34" charset="-79"/>
                        </a:rPr>
                        <a:t>יז</a:t>
                      </a:r>
                      <a:r>
                        <a:rPr lang="he-IL" sz="2000" dirty="0" smtClean="0">
                          <a:cs typeface="David" pitchFamily="34" charset="-79"/>
                        </a:rPr>
                        <a:t> וּמַרְאֵה כְּבוֹד יְהוָה כְּאֵשׁ אֹכֶלֶת בְּרֹאשׁ הָהָר לְעֵינֵי בְּנֵי יִשְׂרָאֵל. </a:t>
                      </a:r>
                      <a:endParaRPr lang="en-US" sz="2000" dirty="0" smtClean="0">
                        <a:cs typeface="David" pitchFamily="34" charset="-79"/>
                      </a:endParaRPr>
                    </a:p>
                    <a:p>
                      <a:pPr marL="0" indent="0" algn="r" rtl="1">
                        <a:buNone/>
                      </a:pPr>
                      <a:r>
                        <a:rPr lang="he-IL" sz="2000" b="1" dirty="0" smtClean="0">
                          <a:cs typeface="David" pitchFamily="34" charset="-79"/>
                        </a:rPr>
                        <a:t>יח</a:t>
                      </a:r>
                      <a:r>
                        <a:rPr lang="he-IL" sz="2000" dirty="0" smtClean="0">
                          <a:cs typeface="David" pitchFamily="34" charset="-79"/>
                        </a:rPr>
                        <a:t> וַיָּבֹא מֹשֶׁה בְּתוֹךְ הֶעָנָן וַיַּעַל אֶל-הָהָר וַיְהִי מֹשֶׁה בָּהָר אַרְבָּעִים יוֹם וְאַרְבָּעִים לָיְלָה. </a:t>
                      </a:r>
                      <a:endParaRPr lang="en-US" sz="2000" dirty="0" smtClean="0">
                        <a:cs typeface="David" pitchFamily="34" charset="-79"/>
                      </a:endParaRPr>
                    </a:p>
                    <a:p>
                      <a:pPr algn="r"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9371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Rashi’s opinion</a:t>
            </a:r>
            <a:endParaRPr lang="he-IL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00799" y="1676400"/>
            <a:ext cx="2286000" cy="19944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0" i="0" u="sng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Calibri"/>
                <a:cs typeface="Arial"/>
              </a:rPr>
              <a:t>יט –כד</a:t>
            </a:r>
            <a:endParaRPr kumimoji="0" lang="en-US" sz="2400" b="0" i="0" u="sng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Calibri"/>
              <a:cs typeface="Arial"/>
            </a:endParaRPr>
          </a:p>
          <a:p>
            <a:pPr marL="0" marR="0" lvl="0" indent="0" algn="ct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Calibri"/>
                <a:cs typeface="Arial"/>
              </a:rPr>
              <a:t>מעמד הר </a:t>
            </a:r>
            <a:r>
              <a:rPr kumimoji="0" lang="he-IL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Calibri"/>
                <a:cs typeface="Arial"/>
              </a:rPr>
              <a:t>סיני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Calibri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95800" y="4328888"/>
            <a:ext cx="2286000" cy="199571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he-IL" sz="2400" u="sng" dirty="0">
                <a:effectLst/>
                <a:latin typeface="Calibri"/>
                <a:ea typeface="Calibri"/>
                <a:cs typeface="Arial"/>
              </a:rPr>
              <a:t>כה – לא</a:t>
            </a:r>
            <a:endParaRPr lang="en-US" sz="2400" u="sng" dirty="0">
              <a:effectLst/>
              <a:latin typeface="Calibri"/>
              <a:ea typeface="Calibri"/>
              <a:cs typeface="Arial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en-GB" sz="2400" dirty="0">
                <a:effectLst/>
                <a:latin typeface="Calibri"/>
                <a:ea typeface="Calibri"/>
                <a:cs typeface="Arial"/>
              </a:rPr>
              <a:t>Command</a:t>
            </a:r>
            <a:endParaRPr lang="en-US" sz="2400" dirty="0">
              <a:effectLst/>
              <a:latin typeface="Calibri"/>
              <a:ea typeface="Calibri"/>
              <a:cs typeface="Arial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he-IL" sz="2400" dirty="0">
                <a:effectLst/>
                <a:latin typeface="Calibri"/>
                <a:ea typeface="Calibri"/>
                <a:cs typeface="Arial"/>
              </a:rPr>
              <a:t>המשכן</a:t>
            </a:r>
            <a:endParaRPr lang="en-US" sz="24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38400" y="1676400"/>
            <a:ext cx="2286000" cy="19944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he-IL" sz="2400" u="sng" dirty="0">
                <a:effectLst/>
                <a:latin typeface="Calibri"/>
                <a:ea typeface="Calibri"/>
                <a:cs typeface="Arial"/>
              </a:rPr>
              <a:t>לב – לד</a:t>
            </a:r>
            <a:endParaRPr lang="en-US" sz="2400" u="sng" dirty="0">
              <a:effectLst/>
              <a:latin typeface="Calibri"/>
              <a:ea typeface="Calibri"/>
              <a:cs typeface="Arial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he-IL" sz="2400" dirty="0">
                <a:effectLst/>
                <a:latin typeface="Calibri"/>
                <a:ea typeface="Calibri"/>
                <a:cs typeface="Arial"/>
              </a:rPr>
              <a:t>סיפור חטא העגל</a:t>
            </a:r>
            <a:endParaRPr lang="en-US" sz="24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3400" y="4328887"/>
            <a:ext cx="2286000" cy="1995713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he-IL" sz="2400" u="sng" dirty="0">
                <a:effectLst/>
                <a:latin typeface="Calibri"/>
                <a:ea typeface="Calibri"/>
                <a:cs typeface="Arial"/>
              </a:rPr>
              <a:t>לה- מ</a:t>
            </a:r>
            <a:endParaRPr lang="en-US" sz="2400" u="sng" dirty="0">
              <a:effectLst/>
              <a:latin typeface="Calibri"/>
              <a:ea typeface="Calibri"/>
              <a:cs typeface="Arial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he-IL" sz="2400" dirty="0">
                <a:effectLst/>
                <a:latin typeface="Calibri"/>
                <a:ea typeface="Calibri"/>
                <a:cs typeface="Arial"/>
              </a:rPr>
              <a:t>בנין המשכן</a:t>
            </a:r>
            <a:endParaRPr lang="en-US" sz="24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4" name="Down Arrow 3"/>
          <p:cNvSpPr/>
          <p:nvPr/>
        </p:nvSpPr>
        <p:spPr>
          <a:xfrm rot="18849770">
            <a:off x="4733975" y="3415575"/>
            <a:ext cx="576064" cy="124636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accent2"/>
              </a:solidFill>
            </a:endParaRPr>
          </a:p>
        </p:txBody>
      </p:sp>
      <p:sp>
        <p:nvSpPr>
          <p:cNvPr id="14" name="Down Arrow 13"/>
          <p:cNvSpPr/>
          <p:nvPr/>
        </p:nvSpPr>
        <p:spPr>
          <a:xfrm rot="5400000">
            <a:off x="5274566" y="1835401"/>
            <a:ext cx="576064" cy="1676399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accent2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 rot="5400000">
            <a:off x="3369568" y="4488544"/>
            <a:ext cx="576064" cy="16764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599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00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7" grpId="0" animBg="1"/>
      <p:bldP spid="9" grpId="0" animBg="1"/>
      <p:bldP spid="12" grpId="0" animBg="1"/>
      <p:bldP spid="4" grpId="0" animBg="1"/>
      <p:bldP spid="14" grpId="0" animBg="1"/>
      <p:bldP spid="1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Rashi’s Opinion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b="1" dirty="0" smtClean="0">
                <a:solidFill>
                  <a:schemeClr val="accent6"/>
                </a:solidFill>
                <a:cs typeface="David" pitchFamily="34" charset="-79"/>
              </a:rPr>
              <a:t>We cannot ignore the connection between chet ha’egel and the Mishkan.</a:t>
            </a:r>
          </a:p>
          <a:p>
            <a:r>
              <a:rPr lang="en-GB" b="1" dirty="0" smtClean="0">
                <a:solidFill>
                  <a:schemeClr val="accent5"/>
                </a:solidFill>
                <a:cs typeface="David" pitchFamily="34" charset="-79"/>
              </a:rPr>
              <a:t>Had we not sinned, we could have had a replica of Har Sinai but it wouldn’t necessarily have to be portable.</a:t>
            </a:r>
          </a:p>
          <a:p>
            <a:r>
              <a:rPr lang="en-GB" b="1" dirty="0" smtClean="0">
                <a:solidFill>
                  <a:schemeClr val="accent6"/>
                </a:solidFill>
                <a:cs typeface="David" pitchFamily="34" charset="-79"/>
              </a:rPr>
              <a:t>As a result of chet ha’egel we are not going to Israel so soon.</a:t>
            </a:r>
          </a:p>
          <a:p>
            <a:r>
              <a:rPr lang="en-GB" b="1" dirty="0" smtClean="0">
                <a:solidFill>
                  <a:schemeClr val="accent5"/>
                </a:solidFill>
                <a:cs typeface="David" pitchFamily="34" charset="-79"/>
              </a:rPr>
              <a:t>We need something in the desert for rehab and so need an immediate portable structure.</a:t>
            </a:r>
          </a:p>
          <a:p>
            <a:endParaRPr lang="en-GB" dirty="0" smtClean="0">
              <a:cs typeface="David" pitchFamily="34" charset="-79"/>
            </a:endParaRPr>
          </a:p>
          <a:p>
            <a:endParaRPr lang="en-GB" dirty="0" smtClean="0">
              <a:cs typeface="David" pitchFamily="34" charset="-79"/>
            </a:endParaRPr>
          </a:p>
          <a:p>
            <a:pPr marL="0" indent="0" algn="r">
              <a:buNone/>
            </a:pPr>
            <a:endParaRPr lang="en-US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7329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the Order?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>
                <a:solidFill>
                  <a:schemeClr val="accent4"/>
                </a:solidFill>
                <a:cs typeface="David" pitchFamily="34" charset="-79"/>
              </a:rPr>
              <a:t>If the Mishkan came after chet ha’egel, we would think we only need the Mishkan because of chet ha’egel.</a:t>
            </a:r>
          </a:p>
          <a:p>
            <a:r>
              <a:rPr lang="en-GB" b="1" dirty="0" smtClean="0">
                <a:solidFill>
                  <a:schemeClr val="accent2"/>
                </a:solidFill>
                <a:cs typeface="David" pitchFamily="34" charset="-79"/>
              </a:rPr>
              <a:t>Therefore, Chumash puts the Mishkan first to show that even without the chet, we still need a structure to remember Har Sinai. </a:t>
            </a:r>
          </a:p>
          <a:p>
            <a:r>
              <a:rPr lang="en-GB" b="1" dirty="0" smtClean="0">
                <a:solidFill>
                  <a:schemeClr val="accent4"/>
                </a:solidFill>
                <a:cs typeface="David" pitchFamily="34" charset="-79"/>
              </a:rPr>
              <a:t>The order highlights the connection between the Mishkan and Har Sinai which otherwise might not be noticed. </a:t>
            </a:r>
          </a:p>
          <a:p>
            <a:pPr marL="0" indent="0" algn="r">
              <a:buNone/>
            </a:pPr>
            <a:endParaRPr lang="en-US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50907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Happy Ending?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1219200"/>
            <a:ext cx="6248400" cy="4114800"/>
          </a:xfrm>
        </p:spPr>
        <p:txBody>
          <a:bodyPr>
            <a:normAutofit fontScale="85000" lnSpcReduction="20000"/>
          </a:bodyPr>
          <a:lstStyle/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שמות מ</a:t>
            </a: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לד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וַיְכַס הֶעָנָן אֶת-אֹהֶל מוֹעֵד וּכְבוֹד יְהוָה מָלֵא אֶת-הַמִּשְׁכָּן.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לה</a:t>
            </a:r>
            <a:r>
              <a:rPr lang="he-IL" b="1" dirty="0" smtClean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וְלֹא-יָכֹל מֹשֶׁה לָבוֹא אֶל-אֹהֶל מוֹעֵד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כִּי-שָׁכַן עָלָיו הֶעָנָן וּכְבוֹד יְהוָה מָלֵא אֶת-הַמִּשְׁכָּן.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לו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וּבְהֵעָלוֹת הֶעָנָן מֵעַל הַמִּשְׁכָּן יִסְעוּ בְּנֵי יִשְׂרָאֵל בְּכֹל מַסְעֵיהֶם.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לז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וְאִם-לֹא יֵעָלֶה הֶעָנָן וְלֹא יִסְעוּ עַד-יוֹם הֵעָלֹתוֹ.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לח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כִּי עֲנַן יְהוָה עַל-הַמִּשְׁכָּן יוֹמָם וְאֵשׁ תִּהְיֶה לַיְלָה בּוֹ לְעֵינֵי כָל-בֵּית-יִשְׂרָאֵל בְּכָל-מַסְעֵיהֶם.  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endParaRPr lang="he-IL" b="1" dirty="0" smtClean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35859" y="1219200"/>
            <a:ext cx="3088341" cy="2667000"/>
          </a:xfrm>
          <a:prstGeom prst="rightArrowCallout">
            <a:avLst>
              <a:gd name="adj1" fmla="val 14305"/>
              <a:gd name="adj2" fmla="val 25000"/>
              <a:gd name="adj3" fmla="val 11631"/>
              <a:gd name="adj4" fmla="val 8457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400" dirty="0" smtClean="0"/>
              <a:t>In contrast to</a:t>
            </a:r>
          </a:p>
          <a:p>
            <a:pPr algn="ctr"/>
            <a:r>
              <a:rPr lang="en-GB" sz="2400" dirty="0" smtClean="0"/>
              <a:t> 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שמות כד:טז:</a:t>
            </a:r>
            <a:endParaRPr lang="en-GB" sz="2400" dirty="0" smtClean="0">
              <a:latin typeface="David" pitchFamily="34" charset="-79"/>
              <a:cs typeface="David" pitchFamily="34" charset="-79"/>
            </a:endParaRPr>
          </a:p>
          <a:p>
            <a:pPr algn="ctr" rtl="1"/>
            <a:r>
              <a:rPr lang="he-IL" sz="2400" dirty="0" smtClean="0">
                <a:latin typeface="David" pitchFamily="34" charset="-79"/>
                <a:cs typeface="David" pitchFamily="34" charset="-79"/>
              </a:rPr>
              <a:t>וַיִּשְׁכֹּן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כְּבוֹד-יְהוָה עַל-הַר סִינַי, וַיְכַסֵּהוּ הֶעָנָן שֵׁשֶׁת יָמִים; וַיִּקְרָא אֶל-מֹשֶׁה בַּיּוֹם הַשְּׁבִיעִי, מִתּוֹךְ הֶעָנָן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. </a:t>
            </a:r>
            <a:endParaRPr lang="he-IL" sz="2400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5105400"/>
            <a:ext cx="8153400" cy="15081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3200" b="1" dirty="0">
                <a:latin typeface="David" pitchFamily="34" charset="-79"/>
                <a:cs typeface="David" pitchFamily="34" charset="-79"/>
              </a:rPr>
              <a:t>ויקרא א</a:t>
            </a:r>
          </a:p>
          <a:p>
            <a:pPr algn="r" rtl="1"/>
            <a:r>
              <a:rPr lang="he-IL" sz="3200" b="1" dirty="0">
                <a:latin typeface="David" pitchFamily="34" charset="-79"/>
                <a:cs typeface="David" pitchFamily="34" charset="-79"/>
              </a:rPr>
              <a:t>א</a:t>
            </a:r>
            <a:r>
              <a:rPr lang="he-IL" sz="3200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sz="3200" b="1" dirty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וַיִּקְרָא אֶל-מֹשֶׁה וַיְדַבֵּר יְהוָה אֵלָיו מֵאֹהֶל מוֹעֵד לֵאמֹר.</a:t>
            </a:r>
          </a:p>
          <a:p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1028006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  <p:bldP spid="4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כג:כ-כה</a:t>
            </a:r>
            <a:b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1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G-d is speaking to Bnei Yisrael through Moshe</a:t>
            </a:r>
            <a:endParaRPr lang="he-IL" sz="31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1600200"/>
            <a:ext cx="4953000" cy="50292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כ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6"/>
                </a:solidFill>
                <a:cs typeface="David" pitchFamily="34" charset="-79"/>
              </a:rPr>
              <a:t>הִנֵּה אָנֹכִי שֹׁלֵחַ מַלְאָךְ לְפָנֶיךָ לִשְׁמָרְךָ בַּדָּרֶךְ וְלַהֲבִיאֲךָ אֶל-הַמָּקוֹם אֲשֶׁר הֲכִנֹתִי. </a:t>
            </a:r>
            <a:endParaRPr lang="en-US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כא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5"/>
                </a:solidFill>
                <a:cs typeface="David" pitchFamily="34" charset="-79"/>
              </a:rPr>
              <a:t>הִשָּׁמֶר מִפָּנָיו וּשְׁמַע בְּקֹלוֹ אַל-תַּמֵּר בּוֹ כִּי לֹא יִשָּׂא לְפִשְׁעֲכֶם כִּי שְׁמִי בְּקִרְבּוֹ. </a:t>
            </a:r>
            <a:endParaRPr lang="en-US" b="1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כב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4"/>
                </a:solidFill>
                <a:cs typeface="David" pitchFamily="34" charset="-79"/>
              </a:rPr>
              <a:t>כִּי אִם-שָׁמוֹעַ תִּשְׁמַע בְּקֹלוֹ וְעָשִׂיתָ כֹּל אֲשֶׁר אֲדַבֵּר וְאָיַבְתִּי אֶת-אֹיְבֶיךָ וְצַרְתִּי </a:t>
            </a:r>
            <a:r>
              <a:rPr lang="he-IL" b="1" dirty="0" smtClean="0">
                <a:solidFill>
                  <a:schemeClr val="accent4"/>
                </a:solidFill>
                <a:cs typeface="David" pitchFamily="34" charset="-79"/>
              </a:rPr>
              <a:t>אֶת-צֹרְרֶיךָ</a:t>
            </a:r>
            <a:r>
              <a:rPr lang="he-IL" b="1" dirty="0">
                <a:solidFill>
                  <a:schemeClr val="accent4"/>
                </a:solidFill>
                <a:cs typeface="David" pitchFamily="34" charset="-79"/>
              </a:rPr>
              <a:t>. </a:t>
            </a:r>
            <a:endParaRPr lang="en-US" b="1" dirty="0">
              <a:solidFill>
                <a:schemeClr val="accent4"/>
              </a:solidFill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152400" y="1752600"/>
            <a:ext cx="3886200" cy="1295400"/>
          </a:xfrm>
          <a:prstGeom prst="rightArrowCallout">
            <a:avLst>
              <a:gd name="adj1" fmla="val 25000"/>
              <a:gd name="adj2" fmla="val 25000"/>
              <a:gd name="adj3" fmla="val 20011"/>
              <a:gd name="adj4" fmla="val 87992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G-d will  send a malach in front of you to the place He has made ready, Eretz Yisrael. </a:t>
            </a:r>
          </a:p>
        </p:txBody>
      </p:sp>
      <p:sp>
        <p:nvSpPr>
          <p:cNvPr id="5" name="Right Arrow Callout 4"/>
          <p:cNvSpPr/>
          <p:nvPr/>
        </p:nvSpPr>
        <p:spPr>
          <a:xfrm>
            <a:off x="152400" y="3276600"/>
            <a:ext cx="3886200" cy="13716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888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Be careful of this malach because if you rebel, he will punish you harshly. </a:t>
            </a:r>
          </a:p>
          <a:p>
            <a:pPr algn="ctr"/>
            <a:r>
              <a:rPr lang="en-GB" sz="2000" dirty="0" smtClean="0"/>
              <a:t>He can’t forgive your sins.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152400" y="4876800"/>
            <a:ext cx="3886200" cy="13716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888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If you obey the malach and therefore do what G-d says, He will help you. 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69551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כג:כ-כה</a:t>
            </a:r>
            <a:b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1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G-d is speaking to Bnei Yisrael through Moshe</a:t>
            </a:r>
            <a:endParaRPr lang="he-IL" sz="31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1524000"/>
            <a:ext cx="5105400" cy="42672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800" b="1" dirty="0" smtClean="0">
                <a:cs typeface="David" pitchFamily="34" charset="-79"/>
              </a:rPr>
              <a:t>כג</a:t>
            </a:r>
            <a:r>
              <a:rPr lang="he-IL" sz="2800" dirty="0" smtClean="0">
                <a:cs typeface="David" pitchFamily="34" charset="-79"/>
              </a:rPr>
              <a:t> </a:t>
            </a:r>
            <a:r>
              <a:rPr lang="he-IL" sz="2800" b="1" dirty="0">
                <a:solidFill>
                  <a:schemeClr val="accent3"/>
                </a:solidFill>
                <a:cs typeface="David" pitchFamily="34" charset="-79"/>
              </a:rPr>
              <a:t>כִּי-יֵלֵךְ מַלְאָכִי לְפָנֶיךָ וֶהֱבִיאֲךָ אֶל-הָאֱמֹרִי וְהַחִתִּי וְהַפְּרִזִּי וְהַכְּנַעֲנִי הַחִוִּי וְהַיְבוּסִי וְהִכְחַדְתִּיו. </a:t>
            </a:r>
            <a:endParaRPr lang="en-US" sz="2800" b="1" dirty="0">
              <a:solidFill>
                <a:schemeClr val="accent3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800" b="1" dirty="0" smtClean="0">
                <a:cs typeface="David" pitchFamily="34" charset="-79"/>
              </a:rPr>
              <a:t>כד</a:t>
            </a:r>
            <a:r>
              <a:rPr lang="he-IL" sz="2800" dirty="0" smtClean="0">
                <a:cs typeface="David" pitchFamily="34" charset="-79"/>
              </a:rPr>
              <a:t> </a:t>
            </a:r>
            <a:r>
              <a:rPr lang="he-IL" sz="2800" b="1" dirty="0">
                <a:solidFill>
                  <a:schemeClr val="accent2"/>
                </a:solidFill>
                <a:cs typeface="David" pitchFamily="34" charset="-79"/>
              </a:rPr>
              <a:t>לֹא-תִשְׁתַּחֲוֶה לֵאלֹהֵיהֶם וְלֹא תָעָבְדֵם וְלֹא תַעֲשֶׂה כְּמַעֲשֵׂיהֶם כִּי הָרֵס תְּהָרְסֵם וְשַׁבֵּר תְּשַׁבֵּר מַצֵּבֹתֵיהֶם. </a:t>
            </a:r>
            <a:endParaRPr lang="en-US" sz="2800" b="1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800" b="1" dirty="0" smtClean="0">
                <a:cs typeface="David" pitchFamily="34" charset="-79"/>
              </a:rPr>
              <a:t>כה</a:t>
            </a:r>
            <a:r>
              <a:rPr lang="he-IL" sz="2800" dirty="0" smtClean="0">
                <a:cs typeface="David" pitchFamily="34" charset="-79"/>
              </a:rPr>
              <a:t> </a:t>
            </a:r>
            <a:r>
              <a:rPr lang="he-IL" sz="2800" b="1" dirty="0">
                <a:solidFill>
                  <a:schemeClr val="accent6"/>
                </a:solidFill>
                <a:cs typeface="David" pitchFamily="34" charset="-79"/>
              </a:rPr>
              <a:t>וַעֲבַדְתֶּם אֵת יְהוָה אֱלֹהֵיכֶם וּבֵרַךְ אֶת-לַחְמְךָ וְאֶת-מֵימֶיךָ וַהֲסִרֹתִי מַחֲלָה מִקִּרְבֶּךָ. </a:t>
            </a:r>
            <a:endParaRPr lang="en-US" sz="2800" b="1" dirty="0">
              <a:solidFill>
                <a:schemeClr val="accent6"/>
              </a:solidFill>
              <a:cs typeface="David" pitchFamily="34" charset="-79"/>
            </a:endParaRPr>
          </a:p>
        </p:txBody>
      </p:sp>
      <p:sp>
        <p:nvSpPr>
          <p:cNvPr id="5" name="Right Arrow Callout 4"/>
          <p:cNvSpPr/>
          <p:nvPr/>
        </p:nvSpPr>
        <p:spPr>
          <a:xfrm>
            <a:off x="152400" y="1676400"/>
            <a:ext cx="3810000" cy="10668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6211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400" dirty="0" smtClean="0"/>
              <a:t>The malach will help you defeat all your enemies.</a:t>
            </a:r>
            <a:endParaRPr lang="he-IL" sz="2400" dirty="0"/>
          </a:p>
        </p:txBody>
      </p:sp>
      <p:sp>
        <p:nvSpPr>
          <p:cNvPr id="6" name="Right Arrow Callout 5"/>
          <p:cNvSpPr/>
          <p:nvPr/>
        </p:nvSpPr>
        <p:spPr>
          <a:xfrm>
            <a:off x="152400" y="2971800"/>
            <a:ext cx="3810000" cy="12192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6244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400" dirty="0" smtClean="0"/>
              <a:t>When you get to the land, destroy all their idol worshipping.</a:t>
            </a:r>
            <a:endParaRPr lang="he-IL" sz="2400" dirty="0"/>
          </a:p>
        </p:txBody>
      </p:sp>
      <p:sp>
        <p:nvSpPr>
          <p:cNvPr id="7" name="Right Arrow Callout 6"/>
          <p:cNvSpPr/>
          <p:nvPr/>
        </p:nvSpPr>
        <p:spPr>
          <a:xfrm>
            <a:off x="152400" y="4343400"/>
            <a:ext cx="3810000" cy="914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4871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400" dirty="0" smtClean="0"/>
              <a:t>Rather, serve your G-d.</a:t>
            </a:r>
            <a:endParaRPr lang="he-IL" sz="2400" dirty="0"/>
          </a:p>
        </p:txBody>
      </p:sp>
      <p:sp>
        <p:nvSpPr>
          <p:cNvPr id="8" name="Rounded Rectangle 7"/>
          <p:cNvSpPr/>
          <p:nvPr/>
        </p:nvSpPr>
        <p:spPr>
          <a:xfrm>
            <a:off x="152400" y="5638800"/>
            <a:ext cx="8610600" cy="9906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800" dirty="0">
                <a:cs typeface="David" pitchFamily="34" charset="-79"/>
              </a:rPr>
              <a:t>Sounds </a:t>
            </a:r>
            <a:r>
              <a:rPr lang="en-GB" sz="2800" dirty="0" smtClean="0">
                <a:cs typeface="David" pitchFamily="34" charset="-79"/>
              </a:rPr>
              <a:t>like the </a:t>
            </a:r>
            <a:r>
              <a:rPr lang="en-GB" sz="2800" dirty="0">
                <a:cs typeface="David" pitchFamily="34" charset="-79"/>
              </a:rPr>
              <a:t>malach is human. Who could it be? </a:t>
            </a:r>
            <a:endParaRPr lang="en-GB" sz="2800" dirty="0" smtClean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42465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1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במדבר כ</a:t>
            </a:r>
            <a:b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9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Moshe as a Malach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676400"/>
            <a:ext cx="6629400" cy="48768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יד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וַיִּשְׁלַח מֹשֶׁה מַלְאָכִים מִקָּדֵשׁ אֶל-מֶלֶךְ אֱדוֹם כֹּה אָמַר אָחִיךָ יִשְׂרָאֵל אַתָּה יָדַעְתָּ אֵת כָּל-הַתְּלָאָה אֲשֶׁר מְצָאָתְנוּ.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טו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וַיֵּרְדוּ אֲבֹתֵינוּ מִצְרַיְמָה וַנֵּשֶׁב בְּמִצְרַיִם יָמִים רַבִּים וַיָּרֵעוּ לָנוּ מִצְרַיִם וְלַאֲבֹתֵינוּ.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טז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וַנִּצְעַק אֶל-יְהוָה וַיִּשְׁמַע קֹלֵנוּ וַיִּשְׁלַח </a:t>
            </a:r>
            <a:r>
              <a:rPr lang="he-IL" b="1" dirty="0">
                <a:solidFill>
                  <a:schemeClr val="accent4"/>
                </a:solidFill>
                <a:cs typeface="David" pitchFamily="34" charset="-79"/>
              </a:rPr>
              <a:t>מַלְאָךְ</a:t>
            </a:r>
            <a:r>
              <a:rPr lang="he-IL" dirty="0">
                <a:cs typeface="David" pitchFamily="34" charset="-79"/>
              </a:rPr>
              <a:t> וַיֹּצִאֵנוּ מִמִּצְרָיִם וְהִנֵּה אֲנַחְנוּ בְקָדֵשׁ עִיר קְצֵה גְבוּלֶךָ</a:t>
            </a:r>
            <a:r>
              <a:rPr lang="he-IL" dirty="0" smtClean="0">
                <a:cs typeface="David" pitchFamily="34" charset="-79"/>
              </a:rPr>
              <a:t>.</a:t>
            </a:r>
            <a:endParaRPr lang="en-US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304800" y="3505200"/>
            <a:ext cx="1981200" cy="2133600"/>
          </a:xfrm>
          <a:prstGeom prst="rightArrowCallout">
            <a:avLst>
              <a:gd name="adj1" fmla="val 16209"/>
              <a:gd name="adj2" fmla="val 25000"/>
              <a:gd name="adj3" fmla="val 14011"/>
              <a:gd name="adj4" fmla="val 74501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G-d sent a malach who took us out of Egypt = Moshe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124677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he-IL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שמות כד:יב</a:t>
            </a:r>
            <a:br>
              <a:rPr lang="he-IL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Moshe leaves the people</a:t>
            </a:r>
            <a:endParaRPr lang="he-IL" sz="3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1295400"/>
            <a:ext cx="5486400" cy="52578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יב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וַיֹּאמֶר יְהוָה אֶל-מֹשֶׁה </a:t>
            </a:r>
            <a:r>
              <a:rPr lang="he-IL" sz="2200" b="1" dirty="0">
                <a:solidFill>
                  <a:schemeClr val="accent6"/>
                </a:solidFill>
                <a:cs typeface="David" pitchFamily="34" charset="-79"/>
              </a:rPr>
              <a:t>עֲלֵה אֵלַי הָהָרָה וֶהְיֵה-שָׁם וְאֶתְּנָה לְךָ אֶת-לֻחֹת הָאֶבֶן וְהַתּוֹרָה וְהַמִּצְוָה אֲשֶׁר כָּתַבְתִּי לְהוֹרֹתָם. </a:t>
            </a:r>
            <a:endParaRPr lang="en-US" sz="2200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יג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וַיָּקָם מֹשֶׁה וִיהוֹשֻׁעַ מְשָׁרְתוֹ וַיַּעַל מֹשֶׁה אֶל-הַר הָאֱלֹהִים. </a:t>
            </a:r>
            <a:endParaRPr lang="en-US" sz="22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>
                <a:cs typeface="David" pitchFamily="34" charset="-79"/>
              </a:rPr>
              <a:t>יד</a:t>
            </a:r>
            <a:r>
              <a:rPr lang="he-IL" sz="2200" dirty="0">
                <a:cs typeface="David" pitchFamily="34" charset="-79"/>
              </a:rPr>
              <a:t> </a:t>
            </a:r>
            <a:r>
              <a:rPr lang="he-IL" sz="2200" b="1" dirty="0">
                <a:solidFill>
                  <a:schemeClr val="accent5"/>
                </a:solidFill>
                <a:cs typeface="David" pitchFamily="34" charset="-79"/>
              </a:rPr>
              <a:t>וְאֶל-הַזְּקֵנִים אָמַר שְׁבוּ-לָנוּ בָזֶה עַד אֲשֶׁר-נָשׁוּב אֲלֵיכֶם וְהִנֵּה אַהֲרֹן וְחוּר עִמָּכֶם מִי-בַעַל דְּבָרִים יִגַּשׁ אֲלֵהֶם. </a:t>
            </a:r>
            <a:endParaRPr lang="en-US" sz="2200" b="1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טו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וַיַּעַל מֹשֶׁה אֶל-הָהָר וַיְכַס הֶעָנָן אֶת-הָהָר. </a:t>
            </a:r>
            <a:endParaRPr lang="en-US" sz="22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>
                <a:cs typeface="David" pitchFamily="34" charset="-79"/>
              </a:rPr>
              <a:t>טז</a:t>
            </a:r>
            <a:r>
              <a:rPr lang="he-IL" sz="2200" dirty="0">
                <a:cs typeface="David" pitchFamily="34" charset="-79"/>
              </a:rPr>
              <a:t> וַיִּשְׁכֹּן כְּבוֹד-יְהוָה עַל-הַר סִינַי וַיְכַסֵּהוּ הֶעָנָן שֵׁשֶׁת יָמִים וַיִּקְרָא אֶל-מֹשֶׁה בַּיּוֹם הַשְּׁבִיעִי מִתּוֹךְ הֶעָנָן. </a:t>
            </a:r>
            <a:endParaRPr lang="en-US" sz="22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>
                <a:cs typeface="David" pitchFamily="34" charset="-79"/>
              </a:rPr>
              <a:t>יז</a:t>
            </a:r>
            <a:r>
              <a:rPr lang="he-IL" sz="2200" dirty="0">
                <a:cs typeface="David" pitchFamily="34" charset="-79"/>
              </a:rPr>
              <a:t> </a:t>
            </a:r>
            <a:r>
              <a:rPr lang="he-IL" sz="2200" b="1" dirty="0">
                <a:solidFill>
                  <a:schemeClr val="accent4"/>
                </a:solidFill>
                <a:cs typeface="David" pitchFamily="34" charset="-79"/>
              </a:rPr>
              <a:t>וּמַרְאֵה כְּבוֹד יְהוָה כְּאֵשׁ אֹכֶלֶת בְּרֹאשׁ הָהָר לְעֵינֵי בְּנֵי יִשְׂרָאֵל. </a:t>
            </a:r>
            <a:endParaRPr lang="en-US" sz="2200" b="1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>
                <a:cs typeface="David" pitchFamily="34" charset="-79"/>
              </a:rPr>
              <a:t>יח</a:t>
            </a:r>
            <a:r>
              <a:rPr lang="he-IL" sz="2200" dirty="0">
                <a:cs typeface="David" pitchFamily="34" charset="-79"/>
              </a:rPr>
              <a:t> </a:t>
            </a:r>
            <a:r>
              <a:rPr lang="he-IL" sz="2200" b="1" dirty="0">
                <a:solidFill>
                  <a:schemeClr val="accent4"/>
                </a:solidFill>
                <a:cs typeface="David" pitchFamily="34" charset="-79"/>
              </a:rPr>
              <a:t>וַיָּבֹא מֹשֶׁה בְּתוֹךְ הֶעָנָן וַיַּעַל אֶל-הָהָר וַיְהִי מֹשֶׁה בָּהָר אַרְבָּעִים יוֹם וְאַרְבָּעִים לָיְלָה. </a:t>
            </a:r>
            <a:endParaRPr lang="en-US" sz="2200" b="1" dirty="0">
              <a:solidFill>
                <a:schemeClr val="accent4"/>
              </a:solidFill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152400" y="1143000"/>
            <a:ext cx="3505200" cy="1524000"/>
          </a:xfrm>
          <a:prstGeom prst="rightArrowCallout">
            <a:avLst>
              <a:gd name="adj1" fmla="val 25000"/>
              <a:gd name="adj2" fmla="val 25000"/>
              <a:gd name="adj3" fmla="val 11180"/>
              <a:gd name="adj4" fmla="val 89901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G-d tells Moshe to go up the mountain to get 3 things.</a:t>
            </a:r>
          </a:p>
          <a:p>
            <a:pPr algn="ctr"/>
            <a:r>
              <a:rPr lang="en-GB" sz="2000" dirty="0" smtClean="0"/>
              <a:t>Luchot Ha’Even are the symbol of the brit.</a:t>
            </a:r>
          </a:p>
        </p:txBody>
      </p:sp>
      <p:sp>
        <p:nvSpPr>
          <p:cNvPr id="5" name="Right Arrow Callout 4"/>
          <p:cNvSpPr/>
          <p:nvPr/>
        </p:nvSpPr>
        <p:spPr>
          <a:xfrm>
            <a:off x="152400" y="2819400"/>
            <a:ext cx="3505200" cy="1828800"/>
          </a:xfrm>
          <a:prstGeom prst="rightArrowCallout">
            <a:avLst>
              <a:gd name="adj1" fmla="val 9524"/>
              <a:gd name="adj2" fmla="val 25000"/>
              <a:gd name="adj3" fmla="val 14682"/>
              <a:gd name="adj4" fmla="val 89653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Moshe tells the elders to wait here until they come back. If there are any questions, they should go to Aharon and Chur.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152400" y="4953000"/>
            <a:ext cx="3505200" cy="1676400"/>
          </a:xfrm>
          <a:prstGeom prst="rightArrowCallout">
            <a:avLst>
              <a:gd name="adj1" fmla="val 25000"/>
              <a:gd name="adj2" fmla="val 25000"/>
              <a:gd name="adj3" fmla="val 14333"/>
              <a:gd name="adj4" fmla="val 89708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 people don’t know when Moshe will get back. They see him say goodbye and then enter a cloud like a consuming fire.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466349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דברים ה</a:t>
            </a:r>
            <a:b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The Danger of the Fire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כ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וַתֹּאמְרוּ הֵן הֶרְאָנוּ יְהוָה אֱלֹהֵינוּ אֶת-כְּבֹדוֹ וְאֶת-גָּדְלוֹ וְאֶת-קֹלוֹ שָׁמַעְנוּ מִתּוֹךְ הָאֵשׁ הַיּוֹם הַזֶּה רָאִינוּ כִּי-יְדַבֵּר אֱלֹהִים אֶת-הָאָדָם וָחָי.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כא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וְעַתָּה לָמָּה נָמוּת כִּי תֹאכְלֵנוּ הָאֵשׁ הַגְּדֹלָה הַזֹּאת אִם-יֹסְפִים אֲנַחְנוּ לִשְׁמֹעַ אֶת-קוֹל יְהוָה אֱלֹהֵינוּ עוֹד וָמָתְנוּ.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כב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כִּי מִי כָל-בָּשָׂר אֲשֶׁר שָׁמַע קוֹל אֱלֹהִים חַיִּים מְדַבֵּר מִתּוֹךְ-הָאֵשׁ כָּמֹנוּ וַיֶּחִי.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endParaRPr lang="en-US" dirty="0"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sz="3500" b="1" dirty="0">
                <a:solidFill>
                  <a:schemeClr val="accent2"/>
                </a:solidFill>
                <a:cs typeface="David" pitchFamily="34" charset="-79"/>
              </a:rPr>
              <a:t>If </a:t>
            </a:r>
            <a:r>
              <a:rPr lang="en-GB" sz="3500" b="1" dirty="0" smtClean="0">
                <a:solidFill>
                  <a:schemeClr val="accent2"/>
                </a:solidFill>
                <a:cs typeface="David" pitchFamily="34" charset="-79"/>
              </a:rPr>
              <a:t>they stand </a:t>
            </a:r>
            <a:r>
              <a:rPr lang="en-GB" sz="3500" b="1" dirty="0">
                <a:solidFill>
                  <a:schemeClr val="accent2"/>
                </a:solidFill>
                <a:cs typeface="David" pitchFamily="34" charset="-79"/>
              </a:rPr>
              <a:t>any closer to </a:t>
            </a:r>
            <a:r>
              <a:rPr lang="en-GB" sz="3500" b="1" dirty="0" smtClean="0">
                <a:solidFill>
                  <a:schemeClr val="accent2"/>
                </a:solidFill>
                <a:cs typeface="David" pitchFamily="34" charset="-79"/>
              </a:rPr>
              <a:t>the fire</a:t>
            </a:r>
            <a:r>
              <a:rPr lang="en-GB" sz="3500" b="1" dirty="0">
                <a:solidFill>
                  <a:schemeClr val="accent2"/>
                </a:solidFill>
                <a:cs typeface="David" pitchFamily="34" charset="-79"/>
              </a:rPr>
              <a:t>, </a:t>
            </a:r>
            <a:r>
              <a:rPr lang="en-GB" sz="3500" b="1" dirty="0" smtClean="0">
                <a:solidFill>
                  <a:schemeClr val="accent2"/>
                </a:solidFill>
                <a:cs typeface="David" pitchFamily="34" charset="-79"/>
              </a:rPr>
              <a:t>they </a:t>
            </a:r>
            <a:r>
              <a:rPr lang="en-GB" sz="3500" b="1" dirty="0">
                <a:solidFill>
                  <a:schemeClr val="accent2"/>
                </a:solidFill>
                <a:cs typeface="David" pitchFamily="34" charset="-79"/>
              </a:rPr>
              <a:t>will be consumed by </a:t>
            </a:r>
            <a:r>
              <a:rPr lang="en-GB" sz="3500" b="1" dirty="0" smtClean="0">
                <a:solidFill>
                  <a:schemeClr val="accent2"/>
                </a:solidFill>
                <a:cs typeface="David" pitchFamily="34" charset="-79"/>
              </a:rPr>
              <a:t>it.</a:t>
            </a:r>
            <a:endParaRPr lang="he-IL" sz="3500" b="1" dirty="0">
              <a:solidFill>
                <a:schemeClr val="accent2"/>
              </a:solidFill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31005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400799" y="990600"/>
            <a:ext cx="2286000" cy="19944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  <a:defRPr/>
            </a:pPr>
            <a:r>
              <a:rPr lang="he-IL" sz="2400" u="sng" kern="0" dirty="0">
                <a:solidFill>
                  <a:sysClr val="window" lastClr="FFFFFF"/>
                </a:solidFill>
                <a:ea typeface="Calibri"/>
              </a:rPr>
              <a:t>יט –כד</a:t>
            </a:r>
            <a:endParaRPr lang="en-US" sz="2400" u="sng" kern="0" dirty="0">
              <a:solidFill>
                <a:sysClr val="window" lastClr="FFFFFF"/>
              </a:solidFill>
              <a:ea typeface="Calibri"/>
              <a:cs typeface="Arial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  <a:defRPr/>
            </a:pPr>
            <a:r>
              <a:rPr lang="he-IL" sz="2400" kern="0" dirty="0">
                <a:solidFill>
                  <a:sysClr val="window" lastClr="FFFFFF"/>
                </a:solidFill>
                <a:ea typeface="Calibri"/>
              </a:rPr>
              <a:t>מעמד הר </a:t>
            </a:r>
            <a:r>
              <a:rPr lang="he-IL" sz="2400" kern="0" dirty="0" smtClean="0">
                <a:solidFill>
                  <a:sysClr val="window" lastClr="FFFFFF"/>
                </a:solidFill>
                <a:ea typeface="Calibri"/>
              </a:rPr>
              <a:t>סיני</a:t>
            </a:r>
            <a:endParaRPr lang="en-US" sz="2400" kern="0" dirty="0">
              <a:solidFill>
                <a:sysClr val="window" lastClr="FFFFFF"/>
              </a:solidFill>
              <a:ea typeface="Calibri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95800" y="3886200"/>
            <a:ext cx="2286000" cy="199571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he-IL" sz="2400" u="sng" dirty="0">
                <a:solidFill>
                  <a:prstClr val="white"/>
                </a:solidFill>
                <a:ea typeface="Calibri"/>
              </a:rPr>
              <a:t>כה – לא</a:t>
            </a:r>
            <a:endParaRPr lang="en-US" sz="2400" u="sng" dirty="0">
              <a:solidFill>
                <a:prstClr val="white"/>
              </a:solidFill>
              <a:ea typeface="Calibri"/>
              <a:cs typeface="Arial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en-GB" sz="2400" dirty="0">
                <a:solidFill>
                  <a:prstClr val="white"/>
                </a:solidFill>
                <a:ea typeface="Calibri"/>
                <a:cs typeface="Arial"/>
              </a:rPr>
              <a:t>Command</a:t>
            </a:r>
            <a:endParaRPr lang="en-US" sz="2400" dirty="0">
              <a:solidFill>
                <a:prstClr val="white"/>
              </a:solidFill>
              <a:ea typeface="Calibri"/>
              <a:cs typeface="Arial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he-IL" sz="2400" dirty="0">
                <a:solidFill>
                  <a:prstClr val="white"/>
                </a:solidFill>
                <a:ea typeface="Calibri"/>
              </a:rPr>
              <a:t>המשכן</a:t>
            </a:r>
            <a:endParaRPr lang="en-US" sz="2400" dirty="0">
              <a:solidFill>
                <a:prstClr val="white"/>
              </a:solidFill>
              <a:ea typeface="Calibri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38400" y="977400"/>
            <a:ext cx="2286000" cy="19944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he-IL" sz="2400" u="sng" dirty="0">
                <a:solidFill>
                  <a:prstClr val="white"/>
                </a:solidFill>
                <a:ea typeface="Calibri"/>
              </a:rPr>
              <a:t>לב – לד</a:t>
            </a:r>
            <a:endParaRPr lang="en-US" sz="2400" u="sng" dirty="0">
              <a:solidFill>
                <a:prstClr val="white"/>
              </a:solidFill>
              <a:ea typeface="Calibri"/>
              <a:cs typeface="Arial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he-IL" sz="2400" dirty="0">
                <a:solidFill>
                  <a:prstClr val="white"/>
                </a:solidFill>
                <a:ea typeface="Calibri"/>
              </a:rPr>
              <a:t>סיפור חטא העגל</a:t>
            </a:r>
            <a:endParaRPr lang="en-US" sz="2400" dirty="0">
              <a:solidFill>
                <a:prstClr val="white"/>
              </a:solidFill>
              <a:ea typeface="Calibri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3400" y="3886200"/>
            <a:ext cx="2286000" cy="1995713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he-IL" sz="2400" u="sng" dirty="0">
                <a:solidFill>
                  <a:prstClr val="white"/>
                </a:solidFill>
                <a:ea typeface="Calibri"/>
              </a:rPr>
              <a:t>לה- מ</a:t>
            </a:r>
            <a:endParaRPr lang="en-US" sz="2400" u="sng" dirty="0">
              <a:solidFill>
                <a:prstClr val="white"/>
              </a:solidFill>
              <a:ea typeface="Calibri"/>
              <a:cs typeface="Arial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he-IL" sz="2400" dirty="0">
                <a:solidFill>
                  <a:prstClr val="white"/>
                </a:solidFill>
                <a:ea typeface="Calibri"/>
              </a:rPr>
              <a:t>בנין המשכן</a:t>
            </a:r>
            <a:endParaRPr lang="en-US" sz="2400" dirty="0">
              <a:solidFill>
                <a:prstClr val="white"/>
              </a:solidFill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71330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9" grpId="1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7775</TotalTime>
  <Words>3786</Words>
  <Application>Microsoft Office PowerPoint</Application>
  <PresentationFormat>On-screen Show (4:3)</PresentationFormat>
  <Paragraphs>327</Paragraphs>
  <Slides>38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שמות</vt:lpstr>
      <vt:lpstr>PowerPoint Presentation</vt:lpstr>
      <vt:lpstr>PowerPoint Presentation</vt:lpstr>
      <vt:lpstr>כג:כ-כה - G-d is speaking to Bnei Yisrael through Moshe</vt:lpstr>
      <vt:lpstr>כג:כ-כה - G-d is speaking to Bnei Yisrael through Moshe</vt:lpstr>
      <vt:lpstr>במדבר כ - Moshe as a Malach</vt:lpstr>
      <vt:lpstr>שמות כד:יב - Moshe leaves the people</vt:lpstr>
      <vt:lpstr>דברים ה - The Danger of the Fire</vt:lpstr>
      <vt:lpstr>PowerPoint Presentation</vt:lpstr>
      <vt:lpstr>שמות לא:יח - The Story Continues</vt:lpstr>
      <vt:lpstr>שמות לב - The Egel</vt:lpstr>
      <vt:lpstr>שמות לב - The Egel</vt:lpstr>
      <vt:lpstr>Compare between Perakim 32 and 24</vt:lpstr>
      <vt:lpstr>Only after וַיָּקֻמוּ לְצַחֵק…</vt:lpstr>
      <vt:lpstr>לב:יז-כה - Next Chronologically</vt:lpstr>
      <vt:lpstr>לב:יז-כה - Next Chronologically</vt:lpstr>
      <vt:lpstr>Why an Egel?</vt:lpstr>
      <vt:lpstr>לב:כו-כז</vt:lpstr>
      <vt:lpstr>לב:ז-טו</vt:lpstr>
      <vt:lpstr>לב:ז-טו</vt:lpstr>
      <vt:lpstr>לב:ל-לא - Felony or Misdemeanour</vt:lpstr>
      <vt:lpstr>כ:יט-כב - Serving G-d the Wrong Way</vt:lpstr>
      <vt:lpstr>לב:לב-לה - Cancel Brit Sinai</vt:lpstr>
      <vt:lpstr>פרק לג:א-ז - Brit Avot without Brit Sinai</vt:lpstr>
      <vt:lpstr>פרק לג:יב-יג - Moshe’s Response</vt:lpstr>
      <vt:lpstr>פרק לג:יד-טז - All or Nothing</vt:lpstr>
      <vt:lpstr>Catch 22</vt:lpstr>
      <vt:lpstr>פרק לג:יז-כג</vt:lpstr>
      <vt:lpstr>פרק לד:א-י – מידות הרחמים</vt:lpstr>
      <vt:lpstr>פרק לד:יא-יז Read the following mitzvot and see if they are old or new…</vt:lpstr>
      <vt:lpstr>פרק לד:יח - עליה לרגל</vt:lpstr>
      <vt:lpstr>פרק לד:כז-לה - 'מראה כהן' </vt:lpstr>
      <vt:lpstr>שמות מ:ל-לג  – סיום עבודת המשכן</vt:lpstr>
      <vt:lpstr>The Mishkan as a Replica of Har Sinai</vt:lpstr>
      <vt:lpstr>Rashi’s opinion</vt:lpstr>
      <vt:lpstr>Rashi’s Opinion</vt:lpstr>
      <vt:lpstr>Why the Order?</vt:lpstr>
      <vt:lpstr>Happy Ending?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שמות</dc:title>
  <dc:creator>Alexis</dc:creator>
  <cp:lastModifiedBy>Alexis</cp:lastModifiedBy>
  <cp:revision>304</cp:revision>
  <dcterms:created xsi:type="dcterms:W3CDTF">2006-08-16T00:00:00Z</dcterms:created>
  <dcterms:modified xsi:type="dcterms:W3CDTF">2013-09-17T18:19:16Z</dcterms:modified>
</cp:coreProperties>
</file>